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1"/>
  </p:notesMasterIdLst>
  <p:handoutMasterIdLst>
    <p:handoutMasterId r:id="rId22"/>
  </p:handoutMasterIdLst>
  <p:sldIdLst>
    <p:sldId id="259" r:id="rId3"/>
    <p:sldId id="271" r:id="rId4"/>
    <p:sldId id="273" r:id="rId5"/>
    <p:sldId id="305" r:id="rId6"/>
    <p:sldId id="294" r:id="rId7"/>
    <p:sldId id="296" r:id="rId8"/>
    <p:sldId id="297" r:id="rId9"/>
    <p:sldId id="295" r:id="rId10"/>
    <p:sldId id="298" r:id="rId11"/>
    <p:sldId id="280" r:id="rId12"/>
    <p:sldId id="299" r:id="rId13"/>
    <p:sldId id="300" r:id="rId14"/>
    <p:sldId id="301" r:id="rId15"/>
    <p:sldId id="302" r:id="rId16"/>
    <p:sldId id="303" r:id="rId17"/>
    <p:sldId id="277" r:id="rId18"/>
    <p:sldId id="304"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Swiss" id="{FD2B0C0D-84C0-42ED-88AF-E5F83906AE8B}">
          <p14:sldIdLst>
            <p14:sldId id="259"/>
            <p14:sldId id="271"/>
            <p14:sldId id="273"/>
            <p14:sldId id="305"/>
            <p14:sldId id="294"/>
            <p14:sldId id="296"/>
            <p14:sldId id="297"/>
            <p14:sldId id="295"/>
            <p14:sldId id="298"/>
            <p14:sldId id="280"/>
            <p14:sldId id="299"/>
            <p14:sldId id="300"/>
            <p14:sldId id="301"/>
            <p14:sldId id="302"/>
            <p14:sldId id="303"/>
            <p14:sldId id="277"/>
            <p14:sldId id="304"/>
            <p14:sldId id="281"/>
          </p14:sldIdLst>
        </p14:section>
      </p14:sectionLst>
    </p:ext>
    <p:ext uri="{EFAFB233-063F-42B5-8137-9DF3F51BA10A}">
      <p15:sldGuideLst xmlns:p15="http://schemas.microsoft.com/office/powerpoint/2012/main" xmlns="">
        <p15:guide id="1" orient="horz" pos="2516">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CE8"/>
    <a:srgbClr val="118E97"/>
    <a:srgbClr val="118497"/>
    <a:srgbClr val="17B1CB"/>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7" autoAdjust="0"/>
    <p:restoredTop sz="94668" autoAdjust="0"/>
  </p:normalViewPr>
  <p:slideViewPr>
    <p:cSldViewPr snapToGrid="0" snapToObjects="1">
      <p:cViewPr varScale="1">
        <p:scale>
          <a:sx n="108" d="100"/>
          <a:sy n="108" d="100"/>
        </p:scale>
        <p:origin x="-96" y="-176"/>
      </p:cViewPr>
      <p:guideLst>
        <p:guide orient="horz" pos="251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8EB65-FCB1-492D-96F1-1EEFDB36395A}" type="datetimeFigureOut">
              <a:rPr lang="en-US" smtClean="0"/>
              <a:t>8/25/15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8B7C37-3688-416D-8869-513F3AB67DF6}" type="slidenum">
              <a:rPr lang="en-US" smtClean="0"/>
              <a:t>‹#›</a:t>
            </a:fld>
            <a:endParaRPr lang="en-US"/>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2A57C-5FAA-4E66-BDD9-A79C3D547D7C}" type="datetimeFigureOut">
              <a:rPr lang="en-US" smtClean="0"/>
              <a:t>8/25/15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303DE-3E45-4DD3-9505-92EF4803EF97}" type="slidenum">
              <a:rPr lang="en-US" smtClean="0"/>
              <a:t>‹#›</a:t>
            </a:fld>
            <a:endParaRPr lang="en-US"/>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smtClean="0"/>
              <a:t>add </a:t>
            </a:r>
            <a:r>
              <a:rPr lang="en-US" dirty="0" err="1" smtClean="0"/>
              <a:t>slidedoc</a:t>
            </a:r>
            <a:r>
              <a:rPr lang="en-US" dirty="0" smtClean="0"/>
              <a:t> title</a:t>
            </a:r>
            <a:endParaRPr lang="en-US" dirty="0"/>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336864770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210637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AEA5BC-5901-4F85-B1CD-32D0ED787750}"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391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A5BC-5901-4F85-B1CD-32D0ED787750}"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247958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EA5BC-5901-4F85-B1CD-32D0ED787750}"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344430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EA5BC-5901-4F85-B1CD-32D0ED787750}"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2616320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AEA5BC-5901-4F85-B1CD-32D0ED787750}" type="datetimeFigureOut">
              <a:rPr lang="en-US" smtClean="0"/>
              <a:t>8/25/15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21639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AEA5BC-5901-4F85-B1CD-32D0ED787750}" type="datetimeFigureOut">
              <a:rPr lang="en-US" smtClean="0"/>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22793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EA5BC-5901-4F85-B1CD-32D0ED787750}" type="datetimeFigureOut">
              <a:rPr lang="en-US" smtClean="0"/>
              <a:t>8/25/15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312687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EA5BC-5901-4F85-B1CD-32D0ED787750}"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200722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smtClean="0"/>
              <a:t>Click to edit Master title style</a:t>
            </a:r>
            <a:endParaRPr lang="en-US"/>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Tree>
    <p:extLst>
      <p:ext uri="{BB962C8B-B14F-4D97-AF65-F5344CB8AC3E}">
        <p14:creationId xmlns:p14="http://schemas.microsoft.com/office/powerpoint/2010/main" val="141977305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EA5BC-5901-4F85-B1CD-32D0ED787750}"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3678526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A5BC-5901-4F85-B1CD-32D0ED787750}"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2819463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EA5BC-5901-4F85-B1CD-32D0ED787750}"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93DB7-68C7-468F-BB8A-183BBD211ED0}" type="slidenum">
              <a:rPr lang="en-US" smtClean="0"/>
              <a:t>‹#›</a:t>
            </a:fld>
            <a:endParaRPr lang="en-US"/>
          </a:p>
        </p:txBody>
      </p:sp>
    </p:spTree>
    <p:extLst>
      <p:ext uri="{BB962C8B-B14F-4D97-AF65-F5344CB8AC3E}">
        <p14:creationId xmlns:p14="http://schemas.microsoft.com/office/powerpoint/2010/main" val="349090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03323379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3"/>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92806233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3429000"/>
            <a:ext cx="485921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83775750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685800"/>
            <a:ext cx="2321755"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a:xfrm>
            <a:off x="6353908" y="685800"/>
            <a:ext cx="2332892"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273749228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181193249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1"/>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32792449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74890325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smtClean="0"/>
              <a:t>All Click To Edit Master Title </a:t>
            </a:r>
            <a:br>
              <a:rPr lang="en-US" dirty="0" smtClean="0"/>
            </a:br>
            <a:r>
              <a:rPr lang="en-US" dirty="0" smtClean="0"/>
              <a:t>Style</a:t>
            </a:r>
            <a:endParaRPr lang="en-US" dirty="0"/>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5"/>
            <a:r>
              <a:rPr lang="en-US" dirty="0" smtClean="0"/>
              <a:t>Sixth level</a:t>
            </a:r>
          </a:p>
          <a:p>
            <a:pPr lvl="6"/>
            <a:r>
              <a:rPr lang="en-US" dirty="0" smtClean="0"/>
              <a:t>Seventh level</a:t>
            </a:r>
          </a:p>
          <a:p>
            <a:pPr lvl="7"/>
            <a:r>
              <a:rPr lang="en-US" dirty="0" smtClean="0"/>
              <a:t>More</a:t>
            </a:r>
          </a:p>
          <a:p>
            <a:pPr lvl="8"/>
            <a:r>
              <a:rPr lang="en-US" dirty="0" smtClean="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smtClean="0">
                <a:solidFill>
                  <a:schemeClr val="bg2"/>
                </a:solidFill>
              </a:rPr>
              <a:t>|</a:t>
            </a:r>
            <a:endParaRPr lang="en-US" sz="800" dirty="0">
              <a:solidFill>
                <a:schemeClr val="bg2"/>
              </a:solidFill>
            </a:endParaRP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EA5BC-5901-4F85-B1CD-32D0ED787750}" type="datetimeFigureOut">
              <a:rPr lang="en-US" smtClean="0"/>
              <a:t>8/25/15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93DB7-68C7-468F-BB8A-183BBD211ED0}" type="slidenum">
              <a:rPr lang="en-US" smtClean="0"/>
              <a:t>‹#›</a:t>
            </a:fld>
            <a:endParaRPr lang="en-US"/>
          </a:p>
        </p:txBody>
      </p:sp>
    </p:spTree>
    <p:extLst>
      <p:ext uri="{BB962C8B-B14F-4D97-AF65-F5344CB8AC3E}">
        <p14:creationId xmlns:p14="http://schemas.microsoft.com/office/powerpoint/2010/main" val="303438247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media2movements.org/" TargetMode="Externa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4.xml"/><Relationship Id="rId2" Type="http://schemas.openxmlformats.org/officeDocument/2006/relationships/hyperlink" Target="http://bibletransmission.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tomiahonen" TargetMode="External"/><Relationship Id="rId4" Type="http://schemas.openxmlformats.org/officeDocument/2006/relationships/hyperlink" Target="https://twitter.com/hashtag/mobmin?src=hash" TargetMode="External"/><Relationship Id="rId5" Type="http://schemas.openxmlformats.org/officeDocument/2006/relationships/hyperlink" Target="https://twitter.com/hashtag/fact?src=hash" TargetMode="External"/><Relationship Id="rId6" Type="http://schemas.openxmlformats.org/officeDocument/2006/relationships/hyperlink" Target="https://twitter.com/hashtag/research?src=hash" TargetMode="External"/><Relationship Id="rId7" Type="http://schemas.openxmlformats.org/officeDocument/2006/relationships/image" Target="../media/image20.jpg"/><Relationship Id="rId8" Type="http://schemas.openxmlformats.org/officeDocument/2006/relationships/hyperlink" Target="http://t.co/UwuVyVHi3R" TargetMode="External"/><Relationship Id="rId9" Type="http://schemas.openxmlformats.org/officeDocument/2006/relationships/hyperlink" Target="https://twitter.com/eortiz" TargetMode="External"/><Relationship Id="rId1" Type="http://schemas.openxmlformats.org/officeDocument/2006/relationships/slideLayout" Target="../slideLayouts/slideLayout6.xml"/><Relationship Id="rId2" Type="http://schemas.openxmlformats.org/officeDocument/2006/relationships/hyperlink" Target="https://twitter.com/hashtag/mobmin2015?src=hash"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obileministryforum.org/mmf-2011" TargetMode="External"/><Relationship Id="rId4" Type="http://schemas.openxmlformats.org/officeDocument/2006/relationships/hyperlink" Target="http://www.mobileministryforum.org/mmf-2012" TargetMode="External"/><Relationship Id="rId5" Type="http://schemas.openxmlformats.org/officeDocument/2006/relationships/hyperlink" Target="http://www.mobileministryforum.org/2013-mobile-ministry-consultation-executive-summary" TargetMode="External"/><Relationship Id="rId6"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hyperlink" Target="http://www.mobileministryforum.org/mmf-201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info@mobileministryforum.org" TargetMode="External"/><Relationship Id="rId4"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hyperlink" Target="http://visitor.r20.constantcontact.com/manage/optin?v=001Ml-0eo6KbPpH2u79iZq5JbCgtcTg0Xp99x1EYlREGGwGsPcyiKeFyYoA1JoKoZFLL-GTA5GlhZ46dy1_ywxEmPPnubCijG0Cg981TH_BFG10G__9Pnc1aen6FrqySBeheu6UxXBrkxdwqOsNQx3zOQP4e44tMyAnxRW7v17YefLRaWhyA2xG8f5cgetoj7s-lRl0ZXHqLoClkh3rlzPdUBtEwW1O_qO3gjgXilnTwk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mobileministryforum.org/mobile-in-church-planting-mmf-2015" TargetMode="External"/><Relationship Id="rId4" Type="http://schemas.openxmlformats.org/officeDocument/2006/relationships/hyperlink" Target="http://www.slideshare.net/MobileMinistryForum/keynote-mobilizing-your-existing-content" TargetMode="External"/><Relationship Id="rId5" Type="http://schemas.openxmlformats.org/officeDocument/2006/relationships/hyperlink" Target="http://www.slideshare.net/MobileMinistryForum/1-state-of-mobile-ministry-keynote" TargetMode="External"/><Relationship Id="rId6"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hyperlink" Target="http://www.slideshare.net/MobileMinistryForum/keynote-digital-and-loca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lideshare.net/MobileMinistryForum/keynote-five-years-of-offline-ministry" TargetMode="External"/><Relationship Id="rId4" Type="http://schemas.openxmlformats.org/officeDocument/2006/relationships/hyperlink" Target="http://www.mobileministryforum.org/five-years-of-offline-ministry" TargetMode="External"/><Relationship Id="rId5" Type="http://schemas.openxmlformats.org/officeDocument/2006/relationships/hyperlink" Target="http://www.slideshare.net/MobileMinistryForum/keynote-creating-culturally-relevant-content-for-the-mobile" TargetMode="External"/><Relationship Id="rId6"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hyperlink" Target="http://www.slideshare.net/MobileMinistryForum/5-principles-of-online-mobile-platform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lideshare.net/MobileMinistryForum/keynote-future-of-mobile" TargetMode="External"/><Relationship Id="rId4" Type="http://schemas.openxmlformats.org/officeDocument/2006/relationships/image" Target="../media/image10.jpg"/><Relationship Id="rId1" Type="http://schemas.openxmlformats.org/officeDocument/2006/relationships/slideLayout" Target="../slideLayouts/slideLayout8.xml"/><Relationship Id="rId2" Type="http://schemas.openxmlformats.org/officeDocument/2006/relationships/hyperlink" Target="http://www.slideshare.net/MobileMinistryForum/keynote-building-commun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lideshare.net/MobileMinistryForum/workshop-mobilize-your-existing-content" TargetMode="External"/><Relationship Id="rId4" Type="http://schemas.openxmlformats.org/officeDocument/2006/relationships/hyperlink" Target="http://www.slideshare.net/MobileMinistryForum/workshop-making-your-content-mobile-friendly-k" TargetMode="External"/><Relationship Id="rId5" Type="http://schemas.openxmlformats.org/officeDocument/2006/relationships/hyperlink" Target="http://www.slideshare.net/MobileMinistryForum/1-workshop-mmf2015-getting-started-using-your-mobile-missionally" TargetMode="External"/><Relationship Id="rId6" Type="http://schemas.openxmlformats.org/officeDocument/2006/relationships/image" Target="../media/image11.jpg"/><Relationship Id="rId1" Type="http://schemas.openxmlformats.org/officeDocument/2006/relationships/slideLayout" Target="../slideLayouts/slideLayout8.xml"/><Relationship Id="rId2" Type="http://schemas.openxmlformats.org/officeDocument/2006/relationships/hyperlink" Target="http://www.slideshare.net/MobileMinistryForum/workshop-exploring-the-mobile-world-where-you-liv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lideshare.net/MobileMinistryForum/6-bible-box-setup-workshop-mmf-2015" TargetMode="External"/><Relationship Id="rId4" Type="http://schemas.openxmlformats.org/officeDocument/2006/relationships/hyperlink" Target="http://www.slideshare.net/MobileMinistryForum/workshop-creating-new-content-for-the-mobile" TargetMode="External"/><Relationship Id="rId5" Type="http://schemas.openxmlformats.org/officeDocument/2006/relationships/image" Target="../media/image12.jpg"/><Relationship Id="rId1" Type="http://schemas.openxmlformats.org/officeDocument/2006/relationships/slideLayout" Target="../slideLayouts/slideLayout8.xml"/><Relationship Id="rId2" Type="http://schemas.openxmlformats.org/officeDocument/2006/relationships/hyperlink" Target="http://www.slideshare.net/MobileMinistryForum/5-multi-language-mobile-bible-distribu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57199" y="358924"/>
            <a:ext cx="6549157" cy="2742289"/>
          </a:xfrm>
        </p:spPr>
        <p:txBody>
          <a:bodyPr/>
          <a:lstStyle/>
          <a:p>
            <a:r>
              <a:rPr lang="en-US" dirty="0" smtClean="0"/>
              <a:t>Mobile ministry consultation</a:t>
            </a:r>
            <a:endParaRPr lang="en-US" dirty="0"/>
          </a:p>
        </p:txBody>
      </p:sp>
      <p:sp>
        <p:nvSpPr>
          <p:cNvPr id="3" name="Text Placeholder 2"/>
          <p:cNvSpPr>
            <a:spLocks noGrp="1"/>
          </p:cNvSpPr>
          <p:nvPr>
            <p:ph type="body" sz="quarter" idx="10"/>
          </p:nvPr>
        </p:nvSpPr>
        <p:spPr/>
        <p:txBody>
          <a:bodyPr/>
          <a:lstStyle/>
          <a:p>
            <a:r>
              <a:rPr lang="en-US" dirty="0" smtClean="0"/>
              <a:t>Executive Summary</a:t>
            </a:r>
          </a:p>
        </p:txBody>
      </p:sp>
      <p:sp>
        <p:nvSpPr>
          <p:cNvPr id="4" name="Text Placeholder 3"/>
          <p:cNvSpPr>
            <a:spLocks noGrp="1"/>
          </p:cNvSpPr>
          <p:nvPr>
            <p:ph type="body" sz="quarter" idx="11"/>
          </p:nvPr>
        </p:nvSpPr>
        <p:spPr/>
        <p:txBody>
          <a:bodyPr/>
          <a:lstStyle/>
          <a:p>
            <a:r>
              <a:rPr lang="en-US" dirty="0" smtClean="0"/>
              <a:t>April 17-18, 2015</a:t>
            </a:r>
            <a:endParaRPr lang="en-US" dirty="0"/>
          </a:p>
        </p:txBody>
      </p:sp>
      <p:sp>
        <p:nvSpPr>
          <p:cNvPr id="6" name="Text Placeholder 5"/>
          <p:cNvSpPr>
            <a:spLocks noGrp="1"/>
          </p:cNvSpPr>
          <p:nvPr>
            <p:ph type="body" sz="quarter" idx="12"/>
          </p:nvPr>
        </p:nvSpPr>
        <p:spPr/>
        <p:txBody>
          <a:bodyPr/>
          <a:lstStyle/>
          <a:p>
            <a:r>
              <a:rPr lang="en-US" dirty="0" smtClean="0"/>
              <a:t>Prepared by:</a:t>
            </a:r>
            <a:br>
              <a:rPr lang="en-US" dirty="0" smtClean="0"/>
            </a:br>
            <a:r>
              <a:rPr lang="en-US" dirty="0" smtClean="0"/>
              <a:t>Meredith Bird</a:t>
            </a:r>
            <a:r>
              <a:rPr lang="en-US" dirty="0"/>
              <a:t/>
            </a:r>
            <a:br>
              <a:rPr lang="en-US" dirty="0"/>
            </a:br>
            <a:r>
              <a:rPr lang="en-US" dirty="0" smtClean="0"/>
              <a:t>Visual Story Network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58924"/>
            <a:ext cx="1524000" cy="1228725"/>
          </a:xfrm>
          <a:prstGeom prst="rect">
            <a:avLst/>
          </a:prstGeom>
        </p:spPr>
      </p:pic>
    </p:spTree>
    <p:extLst>
      <p:ext uri="{BB962C8B-B14F-4D97-AF65-F5344CB8AC3E}">
        <p14:creationId xmlns:p14="http://schemas.microsoft.com/office/powerpoint/2010/main" val="19070833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Speakers:</a:t>
            </a:r>
            <a:br>
              <a:rPr lang="en-US" dirty="0" smtClean="0"/>
            </a:br>
            <a:r>
              <a:rPr lang="en-US" dirty="0" smtClean="0"/>
              <a:t>Up Close and Personal</a:t>
            </a:r>
            <a:endParaRPr lang="en-US" dirty="0"/>
          </a:p>
        </p:txBody>
      </p:sp>
      <p:sp>
        <p:nvSpPr>
          <p:cNvPr id="5" name="Content Placeholder 4"/>
          <p:cNvSpPr>
            <a:spLocks noGrp="1"/>
          </p:cNvSpPr>
          <p:nvPr>
            <p:ph idx="1"/>
          </p:nvPr>
        </p:nvSpPr>
        <p:spPr>
          <a:xfrm>
            <a:off x="3829078" y="685800"/>
            <a:ext cx="4857722" cy="5492750"/>
          </a:xfrm>
        </p:spPr>
        <p:txBody>
          <a:bodyPr/>
          <a:lstStyle/>
          <a:p>
            <a:r>
              <a:rPr lang="en-US" dirty="0" smtClean="0"/>
              <a:t>Keith Williams</a:t>
            </a:r>
          </a:p>
          <a:p>
            <a:pPr lvl="1"/>
            <a:r>
              <a:rPr lang="en-US" dirty="0"/>
              <a:t>Keith is a member of the MMF Steering Team and serves as Director of Mobile Advance (www.mobileadvance.org), an initiative of WEC International. In his role Keith has assisted in the implementation of mobile ministry initiatives in approximately 30 countries and has helped in the development, testing and promotion of new mobile ministry approaches. Keith served as a field worker and team leader in the Arab world for a decade prior to launching Mobile Advance</a:t>
            </a:r>
            <a:r>
              <a:rPr lang="en-US" dirty="0" smtClean="0"/>
              <a:t>.</a:t>
            </a:r>
          </a:p>
          <a:p>
            <a:r>
              <a:rPr lang="en-US" dirty="0"/>
              <a:t>Carol and Calvin </a:t>
            </a:r>
            <a:r>
              <a:rPr lang="en-US" dirty="0" err="1"/>
              <a:t>Conkey</a:t>
            </a:r>
            <a:endParaRPr lang="en-US" dirty="0"/>
          </a:p>
          <a:p>
            <a:pPr lvl="1"/>
            <a:r>
              <a:rPr lang="en-US" dirty="0"/>
              <a:t>Calvin and Carol are the Founders and International Coordinators of Create International, a global ministry of Youth With A Mission (YWAM) focused on producing effective media resources for unreached people groups. Since 1979 they have served as full-time media missionaries, producing hundreds of audio-visual resources and ministering in over fifty nations. They serve on several YWAM leadership teams, including the University of the Nations College of Communication, International Frontier Missions, and Contextual Resources, as well as co-ordinate the Global Media Network with the Call2All campaigns.</a:t>
            </a:r>
          </a:p>
          <a:p>
            <a:pPr lvl="1"/>
            <a:endParaRPr lang="en-US" dirty="0" smtClean="0"/>
          </a:p>
        </p:txBody>
      </p:sp>
      <p:pic>
        <p:nvPicPr>
          <p:cNvPr id="14" name="Content Placeholder 13"/>
          <p:cNvPicPr>
            <a:picLocks noGrp="1" noChangeAspect="1"/>
          </p:cNvPicPr>
          <p:nvPr>
            <p:ph idx="13"/>
          </p:nvPr>
        </p:nvPicPr>
        <p:blipFill>
          <a:blip r:embed="rId2"/>
          <a:stretch>
            <a:fillRect/>
          </a:stretch>
        </p:blipFill>
        <p:spPr>
          <a:xfrm>
            <a:off x="1653614" y="3870251"/>
            <a:ext cx="1967207" cy="1702391"/>
          </a:xfrm>
          <a:prstGeom prst="rect">
            <a:avLst/>
          </a:prstGeom>
        </p:spPr>
      </p:pic>
      <p:sp>
        <p:nvSpPr>
          <p:cNvPr id="9" name="Text Placeholder 8"/>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601978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Speakers:</a:t>
            </a:r>
            <a:br>
              <a:rPr lang="en-US" dirty="0"/>
            </a:br>
            <a:r>
              <a:rPr lang="en-US" dirty="0"/>
              <a:t>Up Close and Personal</a:t>
            </a:r>
          </a:p>
        </p:txBody>
      </p:sp>
      <p:sp>
        <p:nvSpPr>
          <p:cNvPr id="3" name="Content Placeholder 2"/>
          <p:cNvSpPr>
            <a:spLocks noGrp="1"/>
          </p:cNvSpPr>
          <p:nvPr>
            <p:ph idx="1"/>
          </p:nvPr>
        </p:nvSpPr>
        <p:spPr/>
        <p:txBody>
          <a:bodyPr/>
          <a:lstStyle/>
          <a:p>
            <a:pPr>
              <a:buNone/>
            </a:pPr>
            <a:r>
              <a:rPr lang="en-US" dirty="0" smtClean="0"/>
              <a:t>Dr</a:t>
            </a:r>
            <a:r>
              <a:rPr lang="en-US" dirty="0"/>
              <a:t>. Wayne Dye</a:t>
            </a:r>
          </a:p>
          <a:p>
            <a:pPr lvl="1"/>
            <a:r>
              <a:rPr lang="en-US" dirty="0"/>
              <a:t>Wayne has been a missiology consultant with SIL for 45 years, at first part time while he translated the Bible in Papua New Guinea and then full time. Soon after earning a PhD at Fuller Seminary School of Inter Cultural Studies, Wayne became SIL’s first Scripture Engagement consultant. Wayne and his wife Sally have trained missionaries in many countries in cross-cultural communication, Scripture engagement, and other aspects of missiology. Wayne teaches full time at GIAL (the Graduate Institute of Applied Linguistics.) His current passion is the phenomenal opportunity being provided by the worldwide adoption of smartphones</a:t>
            </a:r>
            <a:r>
              <a:rPr lang="en-US" dirty="0" smtClean="0"/>
              <a:t>.</a:t>
            </a:r>
          </a:p>
          <a:p>
            <a:pPr>
              <a:buNone/>
            </a:pPr>
            <a:r>
              <a:rPr lang="en-US" dirty="0" smtClean="0"/>
              <a:t>Marc van der </a:t>
            </a:r>
            <a:r>
              <a:rPr lang="en-US" dirty="0" err="1" smtClean="0"/>
              <a:t>Woude</a:t>
            </a:r>
            <a:endParaRPr lang="en-US" dirty="0" smtClean="0"/>
          </a:p>
          <a:p>
            <a:pPr lvl="1"/>
            <a:r>
              <a:rPr lang="en-US" i="0" dirty="0"/>
              <a:t>Marc is a Dutch innovation consultant and online strategist. His passion is to help social and business entrepreneurs and organizational leaders to innovate, think out of the box, solve problems, improve their products and services, and make the world a better place.</a:t>
            </a:r>
            <a:endParaRPr lang="en-US" dirty="0"/>
          </a:p>
        </p:txBody>
      </p:sp>
      <p:pic>
        <p:nvPicPr>
          <p:cNvPr id="6" name="Content Placeholder 5"/>
          <p:cNvPicPr>
            <a:picLocks noGrp="1" noChangeAspect="1"/>
          </p:cNvPicPr>
          <p:nvPr>
            <p:ph idx="13"/>
          </p:nvPr>
        </p:nvPicPr>
        <p:blipFill>
          <a:blip r:embed="rId2"/>
          <a:stretch>
            <a:fillRect/>
          </a:stretch>
        </p:blipFill>
        <p:spPr>
          <a:xfrm>
            <a:off x="1983002" y="3641258"/>
            <a:ext cx="1656250" cy="1767728"/>
          </a:xfrm>
          <a:prstGeom prst="rect">
            <a:avLst/>
          </a:prstGeom>
        </p:spPr>
      </p:pic>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744337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Speakers:</a:t>
            </a:r>
            <a:br>
              <a:rPr lang="en-US" dirty="0"/>
            </a:br>
            <a:r>
              <a:rPr lang="en-US" dirty="0"/>
              <a:t>Up Close and Personal</a:t>
            </a:r>
          </a:p>
        </p:txBody>
      </p:sp>
      <p:sp>
        <p:nvSpPr>
          <p:cNvPr id="3" name="Content Placeholder 2"/>
          <p:cNvSpPr>
            <a:spLocks noGrp="1"/>
          </p:cNvSpPr>
          <p:nvPr>
            <p:ph idx="1"/>
          </p:nvPr>
        </p:nvSpPr>
        <p:spPr/>
        <p:txBody>
          <a:bodyPr/>
          <a:lstStyle/>
          <a:p>
            <a:r>
              <a:rPr lang="en-US" dirty="0" err="1" smtClean="0"/>
              <a:t>Tomi</a:t>
            </a:r>
            <a:r>
              <a:rPr lang="en-US" dirty="0" smtClean="0"/>
              <a:t> </a:t>
            </a:r>
            <a:r>
              <a:rPr lang="en-US" dirty="0" err="1" smtClean="0"/>
              <a:t>Ahonen</a:t>
            </a:r>
            <a:endParaRPr lang="en-US" dirty="0"/>
          </a:p>
          <a:p>
            <a:pPr lvl="1"/>
            <a:r>
              <a:rPr lang="en-US" dirty="0" err="1"/>
              <a:t>Tomi</a:t>
            </a:r>
            <a:r>
              <a:rPr lang="en-US" dirty="0"/>
              <a:t> is a consultant, motivational speaker and author of twelve bestselling books on mobile, already into multiple printings and translated into several languages. </a:t>
            </a:r>
            <a:r>
              <a:rPr lang="en-US" dirty="0" err="1"/>
              <a:t>Tomi’s</a:t>
            </a:r>
            <a:r>
              <a:rPr lang="en-US" dirty="0"/>
              <a:t> books and theories are quoted in over 120 published books by his peers. The former Nokia executive lectures at short courses at Oxford University and is regularly quoted in the press in over 400 articles published in over two dozen languages on all six inhabited continents. </a:t>
            </a:r>
            <a:r>
              <a:rPr lang="en-US" dirty="0" err="1"/>
              <a:t>Tomi</a:t>
            </a:r>
            <a:r>
              <a:rPr lang="en-US" dirty="0"/>
              <a:t> is often seen on TV talking about mobile and digital trends and has been seen at over 250 conferences on over 80 cities in over 50 countries attended by a cumulative audience of over 100,000 people. His reference list includes most major tech companies in the Fortune 500 including China Mobile, Google, Hewlett-Packard, IBM, Intel, LG, Motorola, Nokia, NTT DoCoMo, Orange, RIM and SK Telecom</a:t>
            </a:r>
            <a:r>
              <a:rPr lang="en-US" b="1" dirty="0" smtClean="0"/>
              <a:t>.</a:t>
            </a:r>
            <a:endParaRPr lang="en-US" dirty="0" smtClean="0"/>
          </a:p>
          <a:p>
            <a:r>
              <a:rPr lang="en-US" dirty="0" smtClean="0"/>
              <a:t>Frank Preston</a:t>
            </a:r>
          </a:p>
          <a:p>
            <a:pPr lvl="1"/>
            <a:r>
              <a:rPr lang="en-US" dirty="0"/>
              <a:t>Frank is a veteran missionary whose current role is assisting organizations develop media strategies that lead to Church Planting Movements (CPM). He writes for the blog </a:t>
            </a:r>
            <a:r>
              <a:rPr lang="en-US" dirty="0">
                <a:hlinkClick r:id="rId2" tooltip="Media2Movements"/>
              </a:rPr>
              <a:t>media2movements.org</a:t>
            </a:r>
            <a:r>
              <a:rPr lang="en-US" dirty="0"/>
              <a:t>. Having obtained his PhD researching how </a:t>
            </a:r>
            <a:r>
              <a:rPr lang="en-US" dirty="0" err="1"/>
              <a:t>Jihadis</a:t>
            </a:r>
            <a:r>
              <a:rPr lang="en-US" dirty="0"/>
              <a:t> use media for “high risk recruitment,” he applies these principles in the expansion of the kingdom of God.</a:t>
            </a:r>
          </a:p>
        </p:txBody>
      </p:sp>
      <p:pic>
        <p:nvPicPr>
          <p:cNvPr id="6" name="Content Placeholder 5"/>
          <p:cNvPicPr>
            <a:picLocks noGrp="1" noChangeAspect="1"/>
          </p:cNvPicPr>
          <p:nvPr>
            <p:ph idx="13"/>
          </p:nvPr>
        </p:nvPicPr>
        <p:blipFill>
          <a:blip r:embed="rId3"/>
          <a:stretch>
            <a:fillRect/>
          </a:stretch>
        </p:blipFill>
        <p:spPr>
          <a:xfrm>
            <a:off x="1467570" y="2151083"/>
            <a:ext cx="2009406" cy="2009406"/>
          </a:xfrm>
          <a:prstGeom prst="rect">
            <a:avLst/>
          </a:prstGeom>
        </p:spPr>
      </p:pic>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086293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Speakers:</a:t>
            </a:r>
            <a:br>
              <a:rPr lang="en-US" dirty="0"/>
            </a:br>
            <a:r>
              <a:rPr lang="en-US" dirty="0"/>
              <a:t>Up Close and Personal</a:t>
            </a:r>
          </a:p>
        </p:txBody>
      </p:sp>
      <p:sp>
        <p:nvSpPr>
          <p:cNvPr id="3" name="Content Placeholder 2"/>
          <p:cNvSpPr>
            <a:spLocks noGrp="1"/>
          </p:cNvSpPr>
          <p:nvPr>
            <p:ph idx="1"/>
          </p:nvPr>
        </p:nvSpPr>
        <p:spPr/>
        <p:txBody>
          <a:bodyPr/>
          <a:lstStyle/>
          <a:p>
            <a:r>
              <a:rPr lang="en-US" dirty="0" smtClean="0"/>
              <a:t>Brian James</a:t>
            </a:r>
          </a:p>
          <a:p>
            <a:pPr lvl="1"/>
            <a:r>
              <a:rPr lang="en-US" dirty="0"/>
              <a:t>Brian serves with Frontiers, an organization whose vision is to, “with love and respect, invite all Muslim peoples to follow Jesus.” He worked in business &amp; I.T. consulting for nearly 10 years before moving to Central Asia, where he was involved in church planting efforts for 12 years before returning to the U.S.  In addition to completing a degree at Fuller Theological Seminary, he has been working for the past several years on a team that is helping his organization, and others, apply knowledge stewardship (management) principles &amp; practices to mission.  His current focus is on the use of mobiles &amp; media in ministry to Muslim peoples.</a:t>
            </a:r>
            <a:endParaRPr lang="en-US" dirty="0" smtClean="0"/>
          </a:p>
          <a:p>
            <a:r>
              <a:rPr lang="en-US" dirty="0" smtClean="0"/>
              <a:t>Jill McKinnon</a:t>
            </a:r>
          </a:p>
          <a:p>
            <a:pPr lvl="1"/>
            <a:r>
              <a:rPr lang="en-US" dirty="0"/>
              <a:t>In the middle of a New Year’s E</a:t>
            </a:r>
            <a:r>
              <a:rPr lang="en-US" dirty="0" smtClean="0"/>
              <a:t>ve </a:t>
            </a:r>
            <a:r>
              <a:rPr lang="en-US" dirty="0"/>
              <a:t>party the Lord called Jill to reach nomads with the Gospel. Since arriving in Chad in ’96 it has been a journey of discovery, finding ways to share the Good News with illiterate nomadic Arabs who travel up and down the eastern side of this dry land, living largely as Abraham did, with the exception that many have their smart phones for company</a:t>
            </a:r>
            <a:r>
              <a:rPr lang="en-US" dirty="0" smtClean="0"/>
              <a:t>.</a:t>
            </a:r>
          </a:p>
          <a:p>
            <a:pPr lvl="1"/>
            <a:endParaRPr lang="en-US" dirty="0"/>
          </a:p>
        </p:txBody>
      </p:sp>
      <p:pic>
        <p:nvPicPr>
          <p:cNvPr id="6" name="Content Placeholder 5"/>
          <p:cNvPicPr>
            <a:picLocks noGrp="1" noChangeAspect="1"/>
          </p:cNvPicPr>
          <p:nvPr>
            <p:ph idx="13"/>
          </p:nvPr>
        </p:nvPicPr>
        <p:blipFill>
          <a:blip r:embed="rId2"/>
          <a:stretch>
            <a:fillRect/>
          </a:stretch>
        </p:blipFill>
        <p:spPr>
          <a:xfrm>
            <a:off x="2105247" y="3748466"/>
            <a:ext cx="1534005" cy="1696256"/>
          </a:xfrm>
          <a:prstGeom prst="rect">
            <a:avLst/>
          </a:prstGeom>
        </p:spPr>
      </p:pic>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408609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4535"/>
            <a:ext cx="3182052" cy="1228028"/>
          </a:xfrm>
        </p:spPr>
        <p:txBody>
          <a:bodyPr/>
          <a:lstStyle/>
          <a:p>
            <a:r>
              <a:rPr lang="en-US" dirty="0"/>
              <a:t>The Speakers:</a:t>
            </a:r>
            <a:br>
              <a:rPr lang="en-US" dirty="0"/>
            </a:br>
            <a:r>
              <a:rPr lang="en-US" dirty="0"/>
              <a:t>Up Close and Personal</a:t>
            </a:r>
          </a:p>
        </p:txBody>
      </p:sp>
      <p:sp>
        <p:nvSpPr>
          <p:cNvPr id="3" name="Content Placeholder 2"/>
          <p:cNvSpPr>
            <a:spLocks noGrp="1"/>
          </p:cNvSpPr>
          <p:nvPr>
            <p:ph idx="1"/>
          </p:nvPr>
        </p:nvSpPr>
        <p:spPr>
          <a:xfrm>
            <a:off x="3829078" y="664535"/>
            <a:ext cx="4857722" cy="5492750"/>
          </a:xfrm>
        </p:spPr>
        <p:txBody>
          <a:bodyPr/>
          <a:lstStyle/>
          <a:p>
            <a:r>
              <a:rPr lang="en-US" dirty="0"/>
              <a:t>Marguerite </a:t>
            </a:r>
            <a:r>
              <a:rPr lang="en-US" dirty="0" err="1"/>
              <a:t>Inescoe</a:t>
            </a:r>
            <a:endParaRPr lang="en-US" dirty="0"/>
          </a:p>
          <a:p>
            <a:pPr lvl="1"/>
            <a:r>
              <a:rPr lang="en-US" dirty="0"/>
              <a:t>Marguerite had a 12 year career in workplace learning and performance before transitioning to inbound marketing. She started as a corporate sales trainer in a call-center and transitioned to a consultant for a training and consulting company. In that role she had the opportunity to work inside numerous organizations ranging from non-profits, to government, and DOD. Half way through her career Marguerite started doing free-lance work producing marketing tools such as websites and social media for her employer and other small business owners. In January 2012 Marguerite founded the marketing agency, </a:t>
            </a:r>
            <a:r>
              <a:rPr lang="en-US" dirty="0" err="1"/>
              <a:t>ReLaunchU</a:t>
            </a:r>
            <a:r>
              <a:rPr lang="en-US" dirty="0"/>
              <a:t>, for the express purpose of providing online marketing services for business to business service based companies</a:t>
            </a:r>
            <a:r>
              <a:rPr lang="en-US" dirty="0" smtClean="0"/>
              <a:t>.</a:t>
            </a:r>
          </a:p>
          <a:p>
            <a:r>
              <a:rPr lang="en-US" dirty="0" smtClean="0"/>
              <a:t>Darcie </a:t>
            </a:r>
            <a:r>
              <a:rPr lang="en-US" dirty="0" err="1" smtClean="0"/>
              <a:t>Drymon</a:t>
            </a:r>
            <a:endParaRPr lang="en-US" dirty="0" smtClean="0"/>
          </a:p>
          <a:p>
            <a:pPr lvl="1"/>
            <a:r>
              <a:rPr lang="en-US" dirty="0" smtClean="0"/>
              <a:t>Darcie </a:t>
            </a:r>
            <a:r>
              <a:rPr lang="en-US" dirty="0" err="1"/>
              <a:t>Drymon</a:t>
            </a:r>
            <a:r>
              <a:rPr lang="en-US" dirty="0"/>
              <a:t> serves with the Seed Company, an affiliate of Wycliffe Bible Translators, whose vision is to see God’s Word transforming lives in every language in this generation. Her role is to help field teams leverage technology to sustain and improve the pace, quality, and impact for translation projects. She also serves as facilitator/coach, preparing new missionaries for working on multi-cultural </a:t>
            </a:r>
            <a:r>
              <a:rPr lang="en-US" dirty="0" smtClean="0"/>
              <a:t>teams.</a:t>
            </a:r>
          </a:p>
        </p:txBody>
      </p:sp>
      <p:pic>
        <p:nvPicPr>
          <p:cNvPr id="6" name="Content Placeholder 5"/>
          <p:cNvPicPr>
            <a:picLocks noGrp="1" noChangeAspect="1"/>
          </p:cNvPicPr>
          <p:nvPr>
            <p:ph idx="13"/>
          </p:nvPr>
        </p:nvPicPr>
        <p:blipFill>
          <a:blip r:embed="rId2"/>
          <a:stretch>
            <a:fillRect/>
          </a:stretch>
        </p:blipFill>
        <p:spPr>
          <a:xfrm>
            <a:off x="2225011" y="4511870"/>
            <a:ext cx="1414241" cy="1645415"/>
          </a:xfrm>
          <a:prstGeom prst="rect">
            <a:avLst/>
          </a:prstGeom>
        </p:spPr>
      </p:pic>
      <p:sp>
        <p:nvSpPr>
          <p:cNvPr id="5" name="Text Placeholder 4"/>
          <p:cNvSpPr>
            <a:spLocks noGrp="1"/>
          </p:cNvSpPr>
          <p:nvPr>
            <p:ph type="body" sz="quarter" idx="10"/>
          </p:nvPr>
        </p:nvSpPr>
        <p:spPr>
          <a:xfrm>
            <a:off x="1301262" y="6385885"/>
            <a:ext cx="6738787" cy="450850"/>
          </a:xfrm>
        </p:spPr>
        <p:txBody>
          <a:bodyPr/>
          <a:lstStyle/>
          <a:p>
            <a:endParaRPr lang="en-US"/>
          </a:p>
        </p:txBody>
      </p:sp>
    </p:spTree>
    <p:extLst>
      <p:ext uri="{BB962C8B-B14F-4D97-AF65-F5344CB8AC3E}">
        <p14:creationId xmlns:p14="http://schemas.microsoft.com/office/powerpoint/2010/main" val="38013283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Speakers: </a:t>
            </a:r>
            <a:br>
              <a:rPr lang="en-US" dirty="0" smtClean="0"/>
            </a:br>
            <a:r>
              <a:rPr lang="en-US" dirty="0" smtClean="0"/>
              <a:t>Up Close and Personal</a:t>
            </a:r>
            <a:endParaRPr lang="en-US" dirty="0"/>
          </a:p>
        </p:txBody>
      </p:sp>
      <p:sp>
        <p:nvSpPr>
          <p:cNvPr id="3" name="Content Placeholder 2"/>
          <p:cNvSpPr>
            <a:spLocks noGrp="1"/>
          </p:cNvSpPr>
          <p:nvPr>
            <p:ph idx="1"/>
          </p:nvPr>
        </p:nvSpPr>
        <p:spPr/>
        <p:txBody>
          <a:bodyPr/>
          <a:lstStyle/>
          <a:p>
            <a:r>
              <a:rPr lang="en-US" dirty="0" smtClean="0"/>
              <a:t>Jay Clark</a:t>
            </a:r>
          </a:p>
          <a:p>
            <a:pPr lvl="1"/>
            <a:r>
              <a:rPr lang="en-US" dirty="0"/>
              <a:t>Jay is a member of the MMF Steering Team and focuses on Mobile and Digital Content Projects in the Tech Resources division at Mission Aviation Fellowship. MAF offers educational and technical expertise to ministries reaching isolated pastors and church leaders. Jay is the product manager for </a:t>
            </a:r>
            <a:r>
              <a:rPr lang="en-US" dirty="0" err="1"/>
              <a:t>Estante</a:t>
            </a:r>
            <a:r>
              <a:rPr lang="en-US" dirty="0"/>
              <a:t>, an Android digital library tool developed by MAF. Jay has a background in modern web development and technical writing and currently enjoys mobile web development. In his spare time, he enjoys spending time with his family and mountain biking or snow skiing.</a:t>
            </a:r>
          </a:p>
          <a:p>
            <a:r>
              <a:rPr lang="en-US" dirty="0" smtClean="0"/>
              <a:t>Nancy Keel</a:t>
            </a:r>
          </a:p>
          <a:p>
            <a:pPr lvl="1"/>
            <a:r>
              <a:rPr lang="en-US" dirty="0"/>
              <a:t>Nancy is the wife of Stephen Keel, founder of Kiosk Evangelism. He pioneered mobile technology from 2008 to 2011 and was instrumental in founding the Mobile Ministry Forum (MMF). After his death in 2012, Nancy continued pioneering and promoting mobile ministry in India, Africa, and South America using offline distribution. Her website, </a:t>
            </a:r>
            <a:r>
              <a:rPr lang="en-US" dirty="0" err="1">
                <a:hlinkClick r:id="rId2" tooltip="Bible Transmission website"/>
              </a:rPr>
              <a:t>BibleTransmission</a:t>
            </a:r>
            <a:r>
              <a:rPr lang="en-US" dirty="0"/>
              <a:t>, has links to over 1,600 audio Bibles available for free download. She currently distributes Gospel media via mobile ads directly to developing nations.</a:t>
            </a:r>
          </a:p>
        </p:txBody>
      </p:sp>
      <p:pic>
        <p:nvPicPr>
          <p:cNvPr id="6" name="Content Placeholder 5"/>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210502" y="4570606"/>
            <a:ext cx="1428750" cy="1332585"/>
          </a:xfrm>
        </p:spPr>
      </p:pic>
      <p:sp>
        <p:nvSpPr>
          <p:cNvPr id="5" name="Text Placeholder 4"/>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502" y="1913828"/>
            <a:ext cx="1428750" cy="1428750"/>
          </a:xfrm>
          <a:prstGeom prst="rect">
            <a:avLst/>
          </a:prstGeom>
        </p:spPr>
      </p:pic>
    </p:spTree>
    <p:extLst>
      <p:ext uri="{BB962C8B-B14F-4D97-AF65-F5344CB8AC3E}">
        <p14:creationId xmlns:p14="http://schemas.microsoft.com/office/powerpoint/2010/main" val="13519896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Tweets:</a:t>
            </a:r>
            <a:br>
              <a:rPr lang="en-US" dirty="0" smtClean="0"/>
            </a:br>
            <a:r>
              <a:rPr lang="en-US" dirty="0" smtClean="0"/>
              <a:t>Join the Conversation</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a:t>Christian technologist missionaries need to live in the context they serve, using mobile tech in relationship with real people </a:t>
            </a:r>
            <a:r>
              <a:rPr lang="en-US" strike="sngStrike" dirty="0">
                <a:hlinkClick r:id="rId2"/>
              </a:rPr>
              <a:t>#</a:t>
            </a:r>
            <a:r>
              <a:rPr lang="en-US" b="1" dirty="0" smtClean="0">
                <a:hlinkClick r:id="rId2"/>
              </a:rPr>
              <a:t>mobmin2015</a:t>
            </a:r>
            <a:endParaRPr lang="en-US" b="1" dirty="0" smtClean="0"/>
          </a:p>
          <a:p>
            <a:pPr lvl="2" algn="r"/>
            <a:r>
              <a:rPr lang="en-US" dirty="0" smtClean="0"/>
              <a:t>Jay Clark, @</a:t>
            </a:r>
            <a:r>
              <a:rPr lang="en-US" dirty="0" err="1" smtClean="0"/>
              <a:t>rlsix</a:t>
            </a:r>
            <a:endParaRPr lang="en-US" dirty="0"/>
          </a:p>
          <a:p>
            <a:pPr lvl="2" algn="r"/>
            <a:endParaRPr lang="en-US" dirty="0" smtClean="0"/>
          </a:p>
          <a:p>
            <a:pPr lvl="1"/>
            <a:r>
              <a:rPr lang="en-US" dirty="0" smtClean="0"/>
              <a:t>The </a:t>
            </a:r>
            <a:r>
              <a:rPr lang="en-US" dirty="0"/>
              <a:t>internet is </a:t>
            </a:r>
            <a:r>
              <a:rPr lang="en-US" dirty="0" err="1"/>
              <a:t>discipling</a:t>
            </a:r>
            <a:r>
              <a:rPr lang="en-US" dirty="0"/>
              <a:t> the church, not the other way round. </a:t>
            </a:r>
            <a:r>
              <a:rPr lang="en-US" strike="sngStrike" dirty="0">
                <a:hlinkClick r:id="rId2"/>
              </a:rPr>
              <a:t>#</a:t>
            </a:r>
            <a:r>
              <a:rPr lang="en-US" b="1" dirty="0">
                <a:hlinkClick r:id="rId2"/>
              </a:rPr>
              <a:t>mobmin2015 </a:t>
            </a:r>
            <a:endParaRPr lang="en-US" b="1" dirty="0" smtClean="0"/>
          </a:p>
          <a:p>
            <a:pPr lvl="2" algn="r"/>
            <a:r>
              <a:rPr lang="en-US" dirty="0" smtClean="0"/>
              <a:t>Sam </a:t>
            </a:r>
            <a:r>
              <a:rPr lang="en-US" dirty="0" err="1"/>
              <a:t>P</a:t>
            </a:r>
            <a:r>
              <a:rPr lang="en-US" dirty="0" err="1" smtClean="0"/>
              <a:t>eckham</a:t>
            </a:r>
            <a:r>
              <a:rPr lang="en-US" dirty="0" smtClean="0"/>
              <a:t>, @</a:t>
            </a:r>
            <a:r>
              <a:rPr lang="en-US" dirty="0" err="1" smtClean="0"/>
              <a:t>sampeckham</a:t>
            </a:r>
            <a:endParaRPr lang="en-US" dirty="0" smtClean="0"/>
          </a:p>
          <a:p>
            <a:pPr lvl="2" algn="r"/>
            <a:endParaRPr lang="en-US" dirty="0"/>
          </a:p>
          <a:p>
            <a:pPr lvl="1"/>
            <a:r>
              <a:rPr lang="en-US" dirty="0" smtClean="0"/>
              <a:t>Mobile </a:t>
            </a:r>
            <a:r>
              <a:rPr lang="en-US" dirty="0"/>
              <a:t>phones are now used for messaging communication over voice calls. - </a:t>
            </a:r>
            <a:r>
              <a:rPr lang="en-US" strike="sngStrike" dirty="0">
                <a:hlinkClick r:id="rId3"/>
              </a:rPr>
              <a:t>@</a:t>
            </a:r>
            <a:r>
              <a:rPr lang="en-US" b="1" dirty="0" err="1">
                <a:hlinkClick r:id="rId3"/>
              </a:rPr>
              <a:t>tomiahonen</a:t>
            </a:r>
            <a:r>
              <a:rPr lang="en-US" dirty="0"/>
              <a:t> </a:t>
            </a:r>
            <a:r>
              <a:rPr lang="en-US" strike="sngStrike" dirty="0">
                <a:hlinkClick r:id="rId2"/>
              </a:rPr>
              <a:t>#</a:t>
            </a:r>
            <a:r>
              <a:rPr lang="en-US" b="1" dirty="0" smtClean="0">
                <a:hlinkClick r:id="rId2"/>
              </a:rPr>
              <a:t>mobmin2015</a:t>
            </a:r>
            <a:endParaRPr lang="en-US" b="1" dirty="0" smtClean="0"/>
          </a:p>
          <a:p>
            <a:pPr lvl="2" algn="r"/>
            <a:r>
              <a:rPr lang="en-US" dirty="0" smtClean="0"/>
              <a:t>Luke Shepherd, @lhshepherd19</a:t>
            </a:r>
          </a:p>
          <a:p>
            <a:pPr lvl="2" algn="r"/>
            <a:endParaRPr lang="en-US" dirty="0" smtClean="0"/>
          </a:p>
          <a:p>
            <a:pPr lvl="1">
              <a:buNone/>
            </a:pPr>
            <a:r>
              <a:rPr lang="en-US" dirty="0" smtClean="0"/>
              <a:t>The </a:t>
            </a:r>
            <a:r>
              <a:rPr lang="en-US" dirty="0"/>
              <a:t>primary use of the mobile phone is text messaging. </a:t>
            </a:r>
            <a:r>
              <a:rPr lang="en-US" strike="sngStrike" dirty="0">
                <a:hlinkClick r:id="rId3"/>
              </a:rPr>
              <a:t>@</a:t>
            </a:r>
            <a:r>
              <a:rPr lang="en-US" b="1" dirty="0" err="1">
                <a:hlinkClick r:id="rId3"/>
              </a:rPr>
              <a:t>tomiahonen</a:t>
            </a:r>
            <a:r>
              <a:rPr lang="en-US" dirty="0"/>
              <a:t> </a:t>
            </a:r>
            <a:r>
              <a:rPr lang="en-US" strike="sngStrike" dirty="0">
                <a:hlinkClick r:id="rId2"/>
              </a:rPr>
              <a:t>#</a:t>
            </a:r>
            <a:r>
              <a:rPr lang="en-US" b="1" dirty="0" smtClean="0">
                <a:hlinkClick r:id="rId2"/>
              </a:rPr>
              <a:t>mobmin2015</a:t>
            </a:r>
            <a:endParaRPr lang="en-US" b="1" dirty="0" smtClean="0"/>
          </a:p>
          <a:p>
            <a:pPr lvl="2" algn="r"/>
            <a:r>
              <a:rPr lang="en-US" dirty="0" smtClean="0"/>
              <a:t>Clyde Taber, @</a:t>
            </a:r>
            <a:r>
              <a:rPr lang="en-US" dirty="0" err="1" smtClean="0"/>
              <a:t>clydetaber</a:t>
            </a:r>
            <a:endParaRPr lang="en-US" dirty="0"/>
          </a:p>
          <a:p>
            <a:pPr lvl="2" algn="r"/>
            <a:endParaRPr lang="en-US" dirty="0" smtClean="0"/>
          </a:p>
          <a:p>
            <a:pPr lvl="1"/>
            <a:r>
              <a:rPr lang="en-US" dirty="0" smtClean="0"/>
              <a:t>By </a:t>
            </a:r>
            <a:r>
              <a:rPr lang="en-US" dirty="0"/>
              <a:t>all means 'Get content to people, don't worry about follow-up - you don't know will happen next' </a:t>
            </a:r>
            <a:r>
              <a:rPr lang="en-US" strike="sngStrike" dirty="0">
                <a:hlinkClick r:id="rId2"/>
              </a:rPr>
              <a:t>#</a:t>
            </a:r>
            <a:r>
              <a:rPr lang="en-US" b="1" dirty="0" smtClean="0">
                <a:hlinkClick r:id="rId2"/>
              </a:rPr>
              <a:t>mobmin2015</a:t>
            </a:r>
            <a:endParaRPr lang="en-US" b="1" dirty="0" smtClean="0"/>
          </a:p>
          <a:p>
            <a:pPr lvl="2" algn="r"/>
            <a:r>
              <a:rPr lang="en-US" dirty="0" smtClean="0"/>
              <a:t>One Sheep, @</a:t>
            </a:r>
            <a:r>
              <a:rPr lang="en-US" dirty="0" err="1" smtClean="0"/>
              <a:t>onesheepmedia</a:t>
            </a:r>
            <a:endParaRPr lang="en-US" dirty="0"/>
          </a:p>
          <a:p>
            <a:pPr lvl="1">
              <a:buNone/>
            </a:pPr>
            <a:endParaRPr lang="en-US" b="1" dirty="0" smtClean="0"/>
          </a:p>
        </p:txBody>
      </p:sp>
      <p:sp>
        <p:nvSpPr>
          <p:cNvPr id="4" name="Content Placeholder 3"/>
          <p:cNvSpPr>
            <a:spLocks noGrp="1"/>
          </p:cNvSpPr>
          <p:nvPr>
            <p:ph idx="10"/>
          </p:nvPr>
        </p:nvSpPr>
        <p:spPr/>
        <p:txBody>
          <a:bodyPr>
            <a:normAutofit fontScale="92500" lnSpcReduction="10000"/>
          </a:bodyPr>
          <a:lstStyle/>
          <a:p>
            <a:pPr lvl="1"/>
            <a:r>
              <a:rPr lang="en-US" dirty="0" smtClean="0"/>
              <a:t>“By </a:t>
            </a:r>
            <a:r>
              <a:rPr lang="en-US" dirty="0"/>
              <a:t>2019, all mobile phones will be smartphones." </a:t>
            </a:r>
            <a:r>
              <a:rPr lang="en-US" strike="sngStrike" dirty="0">
                <a:hlinkClick r:id="rId3"/>
              </a:rPr>
              <a:t>@</a:t>
            </a:r>
            <a:r>
              <a:rPr lang="en-US" b="1" dirty="0" err="1">
                <a:hlinkClick r:id="rId3"/>
              </a:rPr>
              <a:t>tomiahonen</a:t>
            </a:r>
            <a:r>
              <a:rPr lang="en-US" dirty="0"/>
              <a:t> </a:t>
            </a:r>
            <a:r>
              <a:rPr lang="en-US" strike="sngStrike" dirty="0">
                <a:hlinkClick r:id="rId2"/>
              </a:rPr>
              <a:t>#</a:t>
            </a:r>
            <a:r>
              <a:rPr lang="en-US" b="1" dirty="0">
                <a:hlinkClick r:id="rId2"/>
              </a:rPr>
              <a:t>mobmin2015</a:t>
            </a:r>
            <a:r>
              <a:rPr lang="en-US" b="1" dirty="0"/>
              <a:t> </a:t>
            </a:r>
          </a:p>
          <a:p>
            <a:pPr lvl="2" algn="r"/>
            <a:r>
              <a:rPr lang="en-US" dirty="0" smtClean="0"/>
              <a:t>Clyde Taber, @</a:t>
            </a:r>
            <a:r>
              <a:rPr lang="en-US" dirty="0" err="1" smtClean="0"/>
              <a:t>clydetaber</a:t>
            </a:r>
            <a:endParaRPr lang="en-US" dirty="0"/>
          </a:p>
          <a:p>
            <a:pPr lvl="1"/>
            <a:endParaRPr lang="en-US" dirty="0" smtClean="0"/>
          </a:p>
          <a:p>
            <a:pPr lvl="1"/>
            <a:r>
              <a:rPr lang="en-US" dirty="0" smtClean="0"/>
              <a:t>Is </a:t>
            </a:r>
            <a:r>
              <a:rPr lang="en-US" dirty="0"/>
              <a:t>it true? Did you know - New Zealand 38% of people settle an argument finding an answer on a mobile phone! In the US it's 53%. </a:t>
            </a:r>
            <a:r>
              <a:rPr lang="en-US" strike="sngStrike" dirty="0">
                <a:hlinkClick r:id="rId2"/>
              </a:rPr>
              <a:t>#</a:t>
            </a:r>
            <a:r>
              <a:rPr lang="en-US" b="1" dirty="0" smtClean="0">
                <a:hlinkClick r:id="rId2"/>
              </a:rPr>
              <a:t>mobmin2015</a:t>
            </a:r>
            <a:endParaRPr lang="en-US" b="1" dirty="0" smtClean="0"/>
          </a:p>
          <a:p>
            <a:pPr lvl="2" algn="r"/>
            <a:r>
              <a:rPr lang="en-US" dirty="0" smtClean="0"/>
              <a:t>One Sheep, @</a:t>
            </a:r>
            <a:r>
              <a:rPr lang="en-US" dirty="0" err="1" smtClean="0"/>
              <a:t>onesheepmedia</a:t>
            </a:r>
            <a:r>
              <a:rPr lang="en-US" dirty="0" smtClean="0"/>
              <a:t> </a:t>
            </a:r>
          </a:p>
          <a:p>
            <a:pPr lvl="1"/>
            <a:endParaRPr lang="en-US" dirty="0" smtClean="0"/>
          </a:p>
          <a:p>
            <a:pPr lvl="1"/>
            <a:r>
              <a:rPr lang="en-US" dirty="0" err="1" smtClean="0"/>
              <a:t>Avg</a:t>
            </a:r>
            <a:r>
              <a:rPr lang="en-US" dirty="0" smtClean="0"/>
              <a:t> </a:t>
            </a:r>
            <a:r>
              <a:rPr lang="en-US" dirty="0"/>
              <a:t>smartphone user in U.K. looks at his/her phone 221 times per day. </a:t>
            </a:r>
            <a:r>
              <a:rPr lang="en-US" strike="sngStrike" dirty="0">
                <a:hlinkClick r:id="rId4"/>
              </a:rPr>
              <a:t>#</a:t>
            </a:r>
            <a:r>
              <a:rPr lang="en-US" b="1" dirty="0" err="1">
                <a:hlinkClick r:id="rId4"/>
              </a:rPr>
              <a:t>mobmin</a:t>
            </a:r>
            <a:r>
              <a:rPr lang="en-US" dirty="0"/>
              <a:t> </a:t>
            </a:r>
            <a:r>
              <a:rPr lang="en-US" strike="sngStrike" dirty="0">
                <a:hlinkClick r:id="rId2"/>
              </a:rPr>
              <a:t>#</a:t>
            </a:r>
            <a:r>
              <a:rPr lang="en-US" b="1" dirty="0" smtClean="0">
                <a:hlinkClick r:id="rId2"/>
              </a:rPr>
              <a:t>mobmin2015</a:t>
            </a:r>
            <a:endParaRPr lang="en-US" b="1" dirty="0" smtClean="0"/>
          </a:p>
          <a:p>
            <a:pPr lvl="2" algn="r"/>
            <a:r>
              <a:rPr lang="en-US" dirty="0" smtClean="0"/>
              <a:t>Brian James, @KingdomGuy1</a:t>
            </a:r>
          </a:p>
          <a:p>
            <a:pPr lvl="2" algn="r"/>
            <a:endParaRPr lang="en-US" dirty="0" smtClean="0"/>
          </a:p>
          <a:p>
            <a:pPr lvl="1"/>
            <a:r>
              <a:rPr lang="en-US" dirty="0"/>
              <a:t>The average cell phone user looks at their phone 221 times a day. </a:t>
            </a:r>
            <a:r>
              <a:rPr lang="en-US" strike="sngStrike" dirty="0">
                <a:hlinkClick r:id="rId5"/>
              </a:rPr>
              <a:t>#</a:t>
            </a:r>
            <a:r>
              <a:rPr lang="en-US" b="1" dirty="0">
                <a:hlinkClick r:id="rId5"/>
              </a:rPr>
              <a:t>fact</a:t>
            </a:r>
            <a:r>
              <a:rPr lang="en-US" dirty="0"/>
              <a:t> </a:t>
            </a:r>
            <a:r>
              <a:rPr lang="en-US" strike="sngStrike" dirty="0">
                <a:hlinkClick r:id="rId6"/>
              </a:rPr>
              <a:t>#</a:t>
            </a:r>
            <a:r>
              <a:rPr lang="en-US" b="1" dirty="0">
                <a:hlinkClick r:id="rId6"/>
              </a:rPr>
              <a:t>research</a:t>
            </a:r>
            <a:r>
              <a:rPr lang="en-US" dirty="0"/>
              <a:t> </a:t>
            </a:r>
            <a:r>
              <a:rPr lang="en-US" strike="sngStrike" dirty="0">
                <a:hlinkClick r:id="rId2"/>
              </a:rPr>
              <a:t>#</a:t>
            </a:r>
            <a:r>
              <a:rPr lang="en-US" b="1" dirty="0" smtClean="0">
                <a:hlinkClick r:id="rId2"/>
              </a:rPr>
              <a:t>mobmin2015</a:t>
            </a:r>
            <a:endParaRPr lang="en-US" b="1" dirty="0" smtClean="0"/>
          </a:p>
          <a:p>
            <a:pPr lvl="2" algn="r"/>
            <a:r>
              <a:rPr lang="en-US" dirty="0" smtClean="0"/>
              <a:t>Liam Savage, @</a:t>
            </a:r>
            <a:r>
              <a:rPr lang="en-US" dirty="0" err="1" smtClean="0"/>
              <a:t>liamsavage</a:t>
            </a:r>
            <a:endParaRPr lang="en-US" dirty="0" smtClean="0"/>
          </a:p>
          <a:p>
            <a:pPr lvl="1"/>
            <a:endParaRPr lang="en-US" dirty="0"/>
          </a:p>
          <a:p>
            <a:pPr lvl="1">
              <a:buNone/>
            </a:pPr>
            <a:endParaRPr lang="en-US" dirty="0" smtClean="0"/>
          </a:p>
        </p:txBody>
      </p:sp>
      <p:sp>
        <p:nvSpPr>
          <p:cNvPr id="5" name="Text Placeholder 4"/>
          <p:cNvSpPr>
            <a:spLocks noGrp="1"/>
          </p:cNvSpPr>
          <p:nvPr>
            <p:ph type="body" sz="quarter" idx="11"/>
          </p:nvPr>
        </p:nvSpPr>
        <p:spPr/>
        <p:txBody>
          <a:bodyPr/>
          <a:lstStyle/>
          <a:p>
            <a:r>
              <a:rPr lang="en-US" dirty="0" smtClean="0"/>
              <a:t>Photo: One Sheep Media, 2015.  </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851" y="4129124"/>
            <a:ext cx="2732567" cy="2049425"/>
          </a:xfrm>
          <a:prstGeom prst="rect">
            <a:avLst/>
          </a:prstGeom>
        </p:spPr>
      </p:pic>
      <p:sp>
        <p:nvSpPr>
          <p:cNvPr id="7" name="Content Placeholder 2"/>
          <p:cNvSpPr txBox="1">
            <a:spLocks/>
          </p:cNvSpPr>
          <p:nvPr/>
        </p:nvSpPr>
        <p:spPr>
          <a:xfrm>
            <a:off x="457200" y="2099441"/>
            <a:ext cx="3165817" cy="1476144"/>
          </a:xfrm>
          <a:prstGeom prst="rect">
            <a:avLst/>
          </a:prstGeom>
        </p:spPr>
        <p:txBody>
          <a:bodyPr vert="horz" lIns="0" tIns="0" rIns="0" bIns="0" rtlCol="0">
            <a:norm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1">
              <a:buFont typeface="Arial" panose="020B0604020202020204" pitchFamily="34" charset="0"/>
              <a:buNone/>
            </a:pPr>
            <a:endParaRPr lang="en-US" b="1" dirty="0" smtClean="0"/>
          </a:p>
        </p:txBody>
      </p:sp>
      <p:sp>
        <p:nvSpPr>
          <p:cNvPr id="8" name="Content Placeholder 2"/>
          <p:cNvSpPr txBox="1">
            <a:spLocks/>
          </p:cNvSpPr>
          <p:nvPr/>
        </p:nvSpPr>
        <p:spPr>
          <a:xfrm>
            <a:off x="457200" y="2244992"/>
            <a:ext cx="3165817" cy="1559193"/>
          </a:xfrm>
          <a:prstGeom prst="rect">
            <a:avLst/>
          </a:prstGeom>
        </p:spPr>
        <p:txBody>
          <a:bodyPr vert="horz" lIns="0" tIns="0" rIns="0" bIns="0" rtlCol="0">
            <a:norm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1"/>
            <a:r>
              <a:rPr lang="en-US" dirty="0"/>
              <a:t>This might help some of </a:t>
            </a:r>
            <a:r>
              <a:rPr lang="en-US" strike="sngStrike" dirty="0">
                <a:hlinkClick r:id="rId4"/>
              </a:rPr>
              <a:t>#</a:t>
            </a:r>
            <a:r>
              <a:rPr lang="en-US" b="1" dirty="0" err="1">
                <a:hlinkClick r:id="rId4"/>
              </a:rPr>
              <a:t>mobmin</a:t>
            </a:r>
            <a:r>
              <a:rPr lang="en-US" dirty="0"/>
              <a:t> </a:t>
            </a:r>
            <a:r>
              <a:rPr lang="en-US" strike="sngStrike" dirty="0">
                <a:hlinkClick r:id="rId2"/>
              </a:rPr>
              <a:t>#</a:t>
            </a:r>
            <a:r>
              <a:rPr lang="en-US" b="1" dirty="0">
                <a:hlinkClick r:id="rId2"/>
              </a:rPr>
              <a:t>mobmin2015</a:t>
            </a:r>
            <a:r>
              <a:rPr lang="en-US" dirty="0"/>
              <a:t> see the context for mobile clearer: </a:t>
            </a:r>
            <a:r>
              <a:rPr lang="en-US" dirty="0">
                <a:hlinkClick r:id="rId8" tooltip="http://weblog.cenriqueortiz.com/mobile-context/"/>
              </a:rPr>
              <a:t>http://weblog.cenriqueortiz.com/mobile-context/ </a:t>
            </a:r>
            <a:r>
              <a:rPr lang="en-US" dirty="0"/>
              <a:t> The Mobile Context by </a:t>
            </a:r>
            <a:r>
              <a:rPr lang="en-US" strike="sngStrike" dirty="0">
                <a:hlinkClick r:id="rId9"/>
              </a:rPr>
              <a:t>@</a:t>
            </a:r>
            <a:r>
              <a:rPr lang="en-US" b="1" dirty="0" err="1" smtClean="0">
                <a:hlinkClick r:id="rId9"/>
              </a:rPr>
              <a:t>eortiz</a:t>
            </a:r>
            <a:endParaRPr lang="en-US" b="1" dirty="0" smtClean="0"/>
          </a:p>
          <a:p>
            <a:pPr lvl="2" algn="r"/>
            <a:r>
              <a:rPr lang="en-US" dirty="0" smtClean="0"/>
              <a:t>Mobile Ministry Mag, @</a:t>
            </a:r>
            <a:r>
              <a:rPr lang="en-US" dirty="0" err="1" smtClean="0"/>
              <a:t>mobileminmag</a:t>
            </a:r>
            <a:endParaRPr lang="en-US" b="1" dirty="0" smtClean="0"/>
          </a:p>
        </p:txBody>
      </p:sp>
    </p:spTree>
    <p:extLst>
      <p:ext uri="{BB962C8B-B14F-4D97-AF65-F5344CB8AC3E}">
        <p14:creationId xmlns:p14="http://schemas.microsoft.com/office/powerpoint/2010/main" val="15642919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a:t>
            </a:r>
            <a:br>
              <a:rPr lang="en-US" dirty="0" smtClean="0"/>
            </a:br>
            <a:r>
              <a:rPr lang="en-US" dirty="0" smtClean="0"/>
              <a:t>Mobile Ministry Forum Consultation</a:t>
            </a:r>
            <a:endParaRPr lang="en-US" dirty="0"/>
          </a:p>
        </p:txBody>
      </p:sp>
      <p:sp>
        <p:nvSpPr>
          <p:cNvPr id="3" name="Content Placeholder 2"/>
          <p:cNvSpPr>
            <a:spLocks noGrp="1"/>
          </p:cNvSpPr>
          <p:nvPr>
            <p:ph idx="1"/>
          </p:nvPr>
        </p:nvSpPr>
        <p:spPr>
          <a:xfrm>
            <a:off x="3829078" y="685800"/>
            <a:ext cx="4857722" cy="2606010"/>
          </a:xfrm>
        </p:spPr>
        <p:txBody>
          <a:bodyPr/>
          <a:lstStyle/>
          <a:p>
            <a:pPr lvl="1"/>
            <a:r>
              <a:rPr lang="en-US" dirty="0"/>
              <a:t>The first Mobile Ministry Forum Consultation was held in </a:t>
            </a:r>
            <a:r>
              <a:rPr lang="en-US" dirty="0" err="1"/>
              <a:t>Ringold</a:t>
            </a:r>
            <a:r>
              <a:rPr lang="en-US" dirty="0"/>
              <a:t>, VA, in December, 2010 and drew 16 mission strategists representing 15 organizations. This gathering grew out of an increasing interest in the mobile device and its implications for Great Commission ministry. A second consultation took place in Waxhaw, NC, in December, 2011 involving 50 participants. The third consultation took place at Wycliffe Bible Translators in December 2012 with 119 participants from 57 organizations. The fourth consultation took place in Orlando at Wycliffe with 132 participants from 85 organizations. Here are the executive summaries from </a:t>
            </a:r>
            <a:r>
              <a:rPr lang="en-US" dirty="0">
                <a:hlinkClick r:id="rId2"/>
              </a:rPr>
              <a:t>2010</a:t>
            </a:r>
            <a:r>
              <a:rPr lang="en-US" dirty="0"/>
              <a:t>, </a:t>
            </a:r>
            <a:r>
              <a:rPr lang="en-US" dirty="0">
                <a:hlinkClick r:id="rId3"/>
              </a:rPr>
              <a:t>2011</a:t>
            </a:r>
            <a:r>
              <a:rPr lang="en-US" dirty="0"/>
              <a:t>, </a:t>
            </a:r>
            <a:r>
              <a:rPr lang="en-US" dirty="0">
                <a:hlinkClick r:id="rId4"/>
              </a:rPr>
              <a:t>2012</a:t>
            </a:r>
            <a:r>
              <a:rPr lang="en-US" dirty="0"/>
              <a:t> and </a:t>
            </a:r>
            <a:r>
              <a:rPr lang="en-US" dirty="0">
                <a:hlinkClick r:id="rId5"/>
              </a:rPr>
              <a:t>2013</a:t>
            </a:r>
            <a:r>
              <a:rPr lang="en-US" dirty="0"/>
              <a:t>.</a:t>
            </a:r>
          </a:p>
        </p:txBody>
      </p:sp>
      <p:sp>
        <p:nvSpPr>
          <p:cNvPr id="4" name="Text Placeholder 3"/>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993541"/>
            <a:ext cx="3182052" cy="2185009"/>
          </a:xfrm>
          <a:prstGeom prst="rect">
            <a:avLst/>
          </a:prstGeom>
        </p:spPr>
      </p:pic>
    </p:spTree>
    <p:extLst>
      <p:ext uri="{BB962C8B-B14F-4D97-AF65-F5344CB8AC3E}">
        <p14:creationId xmlns:p14="http://schemas.microsoft.com/office/powerpoint/2010/main" val="38072685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br>
              <a:rPr lang="en-US" dirty="0" smtClean="0"/>
            </a:br>
            <a:r>
              <a:rPr lang="en-US" dirty="0" smtClean="0"/>
              <a:t>Contact Us</a:t>
            </a:r>
            <a:endParaRPr lang="en-US" dirty="0"/>
          </a:p>
        </p:txBody>
      </p:sp>
      <p:sp>
        <p:nvSpPr>
          <p:cNvPr id="3" name="Content Placeholder 2"/>
          <p:cNvSpPr>
            <a:spLocks noGrp="1"/>
          </p:cNvSpPr>
          <p:nvPr>
            <p:ph idx="1"/>
          </p:nvPr>
        </p:nvSpPr>
        <p:spPr>
          <a:xfrm>
            <a:off x="3829078" y="685800"/>
            <a:ext cx="4857722" cy="5492750"/>
          </a:xfrm>
        </p:spPr>
        <p:txBody>
          <a:bodyPr/>
          <a:lstStyle/>
          <a:p>
            <a:r>
              <a:rPr lang="en-US" dirty="0" smtClean="0"/>
              <a:t>Sign up for regular MMF communications </a:t>
            </a:r>
            <a:r>
              <a:rPr lang="en-US" dirty="0" smtClean="0">
                <a:hlinkClick r:id="rId2"/>
              </a:rPr>
              <a:t>here</a:t>
            </a:r>
            <a:r>
              <a:rPr lang="en-US" dirty="0" smtClean="0"/>
              <a:t>.</a:t>
            </a:r>
          </a:p>
          <a:p>
            <a:pPr lvl="1">
              <a:buNone/>
            </a:pPr>
            <a:endParaRPr lang="en-US" dirty="0" smtClean="0"/>
          </a:p>
          <a:p>
            <a:pPr lvl="1">
              <a:buNone/>
            </a:pPr>
            <a:r>
              <a:rPr lang="en-US" dirty="0" smtClean="0"/>
              <a:t>For more information, email </a:t>
            </a:r>
            <a:r>
              <a:rPr lang="en-US" dirty="0" smtClean="0">
                <a:hlinkClick r:id="rId3"/>
              </a:rPr>
              <a:t>info@mobileministryforum.org</a:t>
            </a:r>
            <a:r>
              <a:rPr lang="en-US" dirty="0" smtClean="0"/>
              <a:t> or contact members of the steering committee below.</a:t>
            </a:r>
          </a:p>
          <a:p>
            <a:pPr lvl="1">
              <a:buNone/>
            </a:pPr>
            <a:endParaRPr lang="en-US" dirty="0"/>
          </a:p>
          <a:p>
            <a:pPr lvl="1">
              <a:buNone/>
            </a:pPr>
            <a:r>
              <a:rPr lang="en-US" dirty="0" smtClean="0"/>
              <a:t>Benjamin </a:t>
            </a:r>
            <a:r>
              <a:rPr lang="en-US" dirty="0" err="1"/>
              <a:t>Tangeman</a:t>
            </a:r>
            <a:r>
              <a:rPr lang="en-US" dirty="0"/>
              <a:t>, btangeman@twr.org</a:t>
            </a:r>
            <a:endParaRPr lang="en-US" i="0" dirty="0"/>
          </a:p>
          <a:p>
            <a:pPr lvl="1"/>
            <a:r>
              <a:rPr lang="en-US" dirty="0"/>
              <a:t>Brian James, greatcommworkers@gmail.com</a:t>
            </a:r>
            <a:endParaRPr lang="en-US" i="0" dirty="0"/>
          </a:p>
          <a:p>
            <a:pPr lvl="1"/>
            <a:r>
              <a:rPr lang="en-US" dirty="0"/>
              <a:t>Clyde Taber, clyde@visualstory.org</a:t>
            </a:r>
            <a:endParaRPr lang="en-US" i="0" dirty="0"/>
          </a:p>
          <a:p>
            <a:pPr lvl="1"/>
            <a:r>
              <a:rPr lang="en-US" dirty="0"/>
              <a:t>Darcie </a:t>
            </a:r>
            <a:r>
              <a:rPr lang="en-US" dirty="0" err="1"/>
              <a:t>Drymon</a:t>
            </a:r>
            <a:r>
              <a:rPr lang="en-US" dirty="0"/>
              <a:t>, darcie_drymon@tsco.org</a:t>
            </a:r>
            <a:endParaRPr lang="en-US" i="0" dirty="0"/>
          </a:p>
          <a:p>
            <a:pPr lvl="1"/>
            <a:r>
              <a:rPr lang="en-US" dirty="0"/>
              <a:t>Jay Clark, jclark@maf.org</a:t>
            </a:r>
            <a:endParaRPr lang="en-US" i="0" dirty="0"/>
          </a:p>
          <a:p>
            <a:pPr lvl="1"/>
            <a:r>
              <a:rPr lang="en-US" dirty="0"/>
              <a:t>Johnathan </a:t>
            </a:r>
            <a:r>
              <a:rPr lang="en-US" dirty="0" err="1"/>
              <a:t>Pulos</a:t>
            </a:r>
            <a:r>
              <a:rPr lang="en-US" dirty="0"/>
              <a:t>, johnathan@missionaldigerati.org</a:t>
            </a:r>
            <a:endParaRPr lang="en-US" i="0" dirty="0"/>
          </a:p>
          <a:p>
            <a:pPr lvl="1"/>
            <a:r>
              <a:rPr lang="en-US" dirty="0"/>
              <a:t>Keith Williams, keith@mobileadvance.org</a:t>
            </a:r>
            <a:endParaRPr lang="en-US" i="0" dirty="0"/>
          </a:p>
          <a:p>
            <a:pPr lvl="1">
              <a:buNone/>
            </a:pPr>
            <a:endParaRPr lang="en-US" dirty="0"/>
          </a:p>
        </p:txBody>
      </p:sp>
      <p:sp>
        <p:nvSpPr>
          <p:cNvPr id="4" name="Text Placeholder 3"/>
          <p:cNvSpPr>
            <a:spLocks noGrp="1"/>
          </p:cNvSpPr>
          <p:nvPr>
            <p:ph type="body" sz="quarter" idx="10"/>
          </p:nvPr>
        </p:nvSpPr>
        <p:spPr/>
        <p:txBody>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907506"/>
            <a:ext cx="3182052" cy="2271044"/>
          </a:xfrm>
          <a:prstGeom prst="rect">
            <a:avLst/>
          </a:prstGeom>
        </p:spPr>
      </p:pic>
    </p:spTree>
    <p:extLst>
      <p:ext uri="{BB962C8B-B14F-4D97-AF65-F5344CB8AC3E}">
        <p14:creationId xmlns:p14="http://schemas.microsoft.com/office/powerpoint/2010/main" val="29992678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8" name="Content Placeholder 7"/>
          <p:cNvSpPr>
            <a:spLocks noGrp="1"/>
          </p:cNvSpPr>
          <p:nvPr>
            <p:ph idx="1"/>
          </p:nvPr>
        </p:nvSpPr>
        <p:spPr>
          <a:xfrm>
            <a:off x="3811123" y="4125433"/>
            <a:ext cx="4875677" cy="2053116"/>
          </a:xfrm>
        </p:spPr>
        <p:txBody>
          <a:bodyPr anchor="ctr"/>
          <a:lstStyle/>
          <a:p>
            <a:pPr lvl="3"/>
            <a:r>
              <a:rPr lang="en-US" dirty="0"/>
              <a:t>95 mission </a:t>
            </a:r>
            <a:r>
              <a:rPr lang="en-US" dirty="0" smtClean="0"/>
              <a:t>strategists </a:t>
            </a:r>
            <a:r>
              <a:rPr lang="en-US" dirty="0"/>
              <a:t>representing 56 organizations from 29 countries participated in the Mobile Ministry Consultation sponsored by the Mobile Ministry Forum (MMF). </a:t>
            </a:r>
            <a:endParaRPr lang="en-US" dirty="0" smtClean="0"/>
          </a:p>
          <a:p>
            <a:pPr lvl="3"/>
            <a:r>
              <a:rPr lang="en-US" dirty="0" smtClean="0"/>
              <a:t>This </a:t>
            </a:r>
            <a:r>
              <a:rPr lang="en-US" dirty="0"/>
              <a:t>was the fifth MMF consultation and the first one held outside the United States. Presentations and discussions addressed a wide variety of issues critical to the use of mobile devices in </a:t>
            </a:r>
            <a:r>
              <a:rPr lang="en-US" dirty="0" smtClean="0"/>
              <a:t>ministry. </a:t>
            </a:r>
          </a:p>
          <a:p>
            <a:pPr lvl="3"/>
            <a:r>
              <a:rPr lang="en-US" dirty="0" smtClean="0"/>
              <a:t>The </a:t>
            </a:r>
            <a:r>
              <a:rPr lang="en-US" dirty="0"/>
              <a:t>consultation was hosted in conjunction with the Eurasia Media and Distribution </a:t>
            </a:r>
            <a:r>
              <a:rPr lang="en-US" dirty="0" smtClean="0"/>
              <a:t>Consultation. For more information, email info@emdcon.org.</a:t>
            </a:r>
            <a:endParaRPr lang="en-US" dirty="0"/>
          </a:p>
        </p:txBody>
      </p:sp>
      <p:sp>
        <p:nvSpPr>
          <p:cNvPr id="9" name="Content Placeholder 8"/>
          <p:cNvSpPr>
            <a:spLocks noGrp="1"/>
          </p:cNvSpPr>
          <p:nvPr>
            <p:ph idx="10"/>
          </p:nvPr>
        </p:nvSpPr>
        <p:spPr>
          <a:xfrm>
            <a:off x="572179" y="3489504"/>
            <a:ext cx="2952093" cy="889085"/>
          </a:xfrm>
        </p:spPr>
        <p:txBody>
          <a:bodyPr/>
          <a:lstStyle/>
          <a:p>
            <a:r>
              <a:rPr lang="en-US" dirty="0" smtClean="0"/>
              <a:t>The 2015 Mobile Ministry Consultation was</a:t>
            </a:r>
            <a:r>
              <a:rPr lang="en-US" dirty="0"/>
              <a:t> </a:t>
            </a:r>
            <a:r>
              <a:rPr lang="en-US" dirty="0" smtClean="0"/>
              <a:t>located at the De </a:t>
            </a:r>
            <a:r>
              <a:rPr lang="en-US" dirty="0" err="1" smtClean="0"/>
              <a:t>Betteld</a:t>
            </a:r>
            <a:r>
              <a:rPr lang="en-US" dirty="0" smtClean="0"/>
              <a:t> Retreat Center in </a:t>
            </a:r>
            <a:r>
              <a:rPr lang="en-US" dirty="0" err="1" smtClean="0"/>
              <a:t>Zelhelm</a:t>
            </a:r>
            <a:r>
              <a:rPr lang="en-US" dirty="0" smtClean="0"/>
              <a:t>, Holland.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123" y="685800"/>
            <a:ext cx="4875678" cy="3248247"/>
          </a:xfrm>
          <a:prstGeom prst="rect">
            <a:avLst/>
          </a:prstGeom>
        </p:spPr>
      </p:pic>
    </p:spTree>
    <p:extLst>
      <p:ext uri="{BB962C8B-B14F-4D97-AF65-F5344CB8AC3E}">
        <p14:creationId xmlns:p14="http://schemas.microsoft.com/office/powerpoint/2010/main" val="1242119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Mobile Ministry </a:t>
            </a:r>
            <a:r>
              <a:rPr lang="en-US" dirty="0"/>
              <a:t>Forum: Who We </a:t>
            </a:r>
            <a:r>
              <a:rPr lang="en-US" dirty="0" smtClean="0"/>
              <a:t>Are</a:t>
            </a:r>
            <a:endParaRPr lang="en-US" dirty="0"/>
          </a:p>
        </p:txBody>
      </p:sp>
      <p:sp>
        <p:nvSpPr>
          <p:cNvPr id="159" name="Content Placeholder 158"/>
          <p:cNvSpPr>
            <a:spLocks noGrp="1"/>
          </p:cNvSpPr>
          <p:nvPr>
            <p:ph idx="1"/>
          </p:nvPr>
        </p:nvSpPr>
        <p:spPr>
          <a:xfrm>
            <a:off x="457200" y="3759306"/>
            <a:ext cx="3182052" cy="2419243"/>
          </a:xfrm>
        </p:spPr>
        <p:txBody>
          <a:bodyPr/>
          <a:lstStyle/>
          <a:p>
            <a:r>
              <a:rPr lang="en-US" dirty="0"/>
              <a:t>The Mobile Ministry Forum (MMF) is a coalition of ministries working towards the goal of giving every unreached person a chance to encounter Christ and His kingdom in a compelling, contextualized fashion through their personal mobile device by 2020.</a:t>
            </a:r>
            <a:endParaRPr lang="en-US" dirty="0" smtClean="0"/>
          </a:p>
        </p:txBody>
      </p:sp>
      <p:pic>
        <p:nvPicPr>
          <p:cNvPr id="73"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685103"/>
            <a:ext cx="1524000" cy="12287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206" y="3759307"/>
            <a:ext cx="4452594" cy="2419243"/>
          </a:xfrm>
          <a:prstGeom prst="rect">
            <a:avLst/>
          </a:prstGeom>
        </p:spPr>
      </p:pic>
    </p:spTree>
    <p:extLst>
      <p:ext uri="{BB962C8B-B14F-4D97-AF65-F5344CB8AC3E}">
        <p14:creationId xmlns:p14="http://schemas.microsoft.com/office/powerpoint/2010/main" val="36791957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4" name="Content Placeholder 3"/>
          <p:cNvSpPr>
            <a:spLocks noGrp="1"/>
          </p:cNvSpPr>
          <p:nvPr>
            <p:ph idx="1"/>
          </p:nvPr>
        </p:nvSpPr>
        <p:spPr>
          <a:xfrm>
            <a:off x="3827585" y="2451100"/>
            <a:ext cx="4868190" cy="3802848"/>
          </a:xfrm>
        </p:spPr>
        <p:txBody>
          <a:bodyPr/>
          <a:lstStyle/>
          <a:p>
            <a:r>
              <a:rPr lang="en-US" dirty="0"/>
              <a:t>Mobile is the first personal mass medium.</a:t>
            </a:r>
          </a:p>
          <a:p>
            <a:pPr lvl="3"/>
            <a:r>
              <a:rPr lang="en-US" dirty="0" err="1"/>
              <a:t>Tomi</a:t>
            </a:r>
            <a:r>
              <a:rPr lang="en-US" dirty="0"/>
              <a:t> </a:t>
            </a:r>
            <a:r>
              <a:rPr lang="en-US" dirty="0" err="1"/>
              <a:t>Ahonen</a:t>
            </a:r>
            <a:r>
              <a:rPr lang="en-US" dirty="0"/>
              <a:t> shared this at the </a:t>
            </a:r>
            <a:r>
              <a:rPr lang="en-US" b="1" dirty="0"/>
              <a:t>2015 Mobile Ministry Consultation</a:t>
            </a:r>
            <a:r>
              <a:rPr lang="en-US" dirty="0"/>
              <a:t>. </a:t>
            </a:r>
            <a:r>
              <a:rPr lang="en-US" i="1" dirty="0"/>
              <a:t>Forbes </a:t>
            </a:r>
            <a:r>
              <a:rPr lang="en-US" dirty="0"/>
              <a:t>ranked </a:t>
            </a:r>
            <a:r>
              <a:rPr lang="en-US" dirty="0" err="1"/>
              <a:t>Tomi</a:t>
            </a:r>
            <a:r>
              <a:rPr lang="en-US" dirty="0"/>
              <a:t> as #1 in their list of global “mobile influencers.” </a:t>
            </a:r>
          </a:p>
          <a:p>
            <a:pPr lvl="3"/>
            <a:r>
              <a:rPr lang="en-US" dirty="0"/>
              <a:t>Mobile device technology is changing lives, families, cultures, and nations around the world at a rate that no other technology has in human history. </a:t>
            </a:r>
            <a:endParaRPr lang="en-US" dirty="0" smtClean="0"/>
          </a:p>
          <a:p>
            <a:pPr lvl="3"/>
            <a:r>
              <a:rPr lang="en-US" dirty="0" smtClean="0"/>
              <a:t>The </a:t>
            </a:r>
            <a:r>
              <a:rPr lang="en-US" dirty="0"/>
              <a:t>mobile device presents a unique, two-way communication channel that represents the most important technology available for kingdom advancement</a:t>
            </a:r>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04535629"/>
              </p:ext>
            </p:extLst>
          </p:nvPr>
        </p:nvGraphicFramePr>
        <p:xfrm>
          <a:off x="3827585" y="5382728"/>
          <a:ext cx="4868190" cy="777240"/>
        </p:xfrm>
        <a:graphic>
          <a:graphicData uri="http://schemas.openxmlformats.org/drawingml/2006/table">
            <a:tbl>
              <a:tblPr>
                <a:tableStyleId>{5C22544A-7EE6-4342-B048-85BDC9FD1C3A}</a:tableStyleId>
              </a:tblPr>
              <a:tblGrid>
                <a:gridCol w="4868190"/>
              </a:tblGrid>
              <a:tr h="0">
                <a:tc>
                  <a:txBody>
                    <a:bodyPr/>
                    <a:lstStyle/>
                    <a:p>
                      <a:r>
                        <a:rPr lang="en-US" sz="1300" i="1" kern="100" spc="-50" baseline="0" dirty="0" smtClean="0">
                          <a:solidFill>
                            <a:schemeClr val="accent1"/>
                          </a:solidFill>
                          <a:latin typeface="Corbel" panose="020B0503020204020204" pitchFamily="34" charset="0"/>
                        </a:rPr>
                        <a:t>But seek first his kingdom and his righteousness, and all these things will be given to you as well.</a:t>
                      </a:r>
                    </a:p>
                    <a:p>
                      <a:pPr algn="r"/>
                      <a:r>
                        <a:rPr lang="en-US" sz="1300" i="1" kern="100" spc="-50" baseline="0" dirty="0" smtClean="0">
                          <a:solidFill>
                            <a:schemeClr val="accent1"/>
                          </a:solidFill>
                          <a:latin typeface="Corbel" panose="020B0503020204020204" pitchFamily="34" charset="0"/>
                        </a:rPr>
                        <a:t>Matthew 6:33 (NIV)</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Picture 2"/>
          <p:cNvPicPr>
            <a:picLocks noChangeAspect="1"/>
          </p:cNvPicPr>
          <p:nvPr/>
        </p:nvPicPr>
        <p:blipFill>
          <a:blip r:embed="rId2"/>
          <a:stretch>
            <a:fillRect/>
          </a:stretch>
        </p:blipFill>
        <p:spPr>
          <a:xfrm>
            <a:off x="457200" y="3241867"/>
            <a:ext cx="3168302" cy="2140861"/>
          </a:xfrm>
          <a:prstGeom prst="rect">
            <a:avLst/>
          </a:prstGeom>
        </p:spPr>
      </p:pic>
    </p:spTree>
    <p:extLst>
      <p:ext uri="{BB962C8B-B14F-4D97-AF65-F5344CB8AC3E}">
        <p14:creationId xmlns:p14="http://schemas.microsoft.com/office/powerpoint/2010/main" val="19277722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 Keynotes</a:t>
            </a:r>
            <a:endParaRPr lang="en-US" dirty="0"/>
          </a:p>
        </p:txBody>
      </p:sp>
      <p:sp>
        <p:nvSpPr>
          <p:cNvPr id="3" name="Content Placeholder 2"/>
          <p:cNvSpPr>
            <a:spLocks noGrp="1"/>
          </p:cNvSpPr>
          <p:nvPr>
            <p:ph idx="1"/>
          </p:nvPr>
        </p:nvSpPr>
        <p:spPr/>
        <p:txBody>
          <a:bodyPr/>
          <a:lstStyle/>
          <a:p>
            <a:r>
              <a:rPr lang="en-US" dirty="0" smtClean="0"/>
              <a:t>Mobile in Church Planting</a:t>
            </a:r>
          </a:p>
          <a:p>
            <a:pPr lvl="1"/>
            <a:endParaRPr lang="en-US" dirty="0" smtClean="0"/>
          </a:p>
          <a:p>
            <a:pPr lvl="1"/>
            <a:r>
              <a:rPr lang="en-US" dirty="0" smtClean="0"/>
              <a:t>Dr. Wayne Dye</a:t>
            </a:r>
          </a:p>
          <a:p>
            <a:pPr lvl="2"/>
            <a:endParaRPr lang="en-US" dirty="0" smtClean="0"/>
          </a:p>
          <a:p>
            <a:pPr lvl="2">
              <a:buNone/>
            </a:pPr>
            <a:r>
              <a:rPr lang="en-US" dirty="0" smtClean="0"/>
              <a:t>View the </a:t>
            </a:r>
            <a:r>
              <a:rPr lang="en-US" dirty="0" err="1" smtClean="0"/>
              <a:t>slidedeck</a:t>
            </a:r>
            <a:r>
              <a:rPr lang="en-US" dirty="0" smtClean="0"/>
              <a:t> </a:t>
            </a:r>
            <a:r>
              <a:rPr lang="en-US" dirty="0" smtClean="0">
                <a:hlinkClick r:id="rId2"/>
              </a:rPr>
              <a:t>here</a:t>
            </a:r>
            <a:r>
              <a:rPr lang="en-US" dirty="0" smtClean="0"/>
              <a:t>.</a:t>
            </a:r>
          </a:p>
          <a:p>
            <a:pPr lvl="2"/>
            <a:endParaRPr lang="en-US" dirty="0"/>
          </a:p>
          <a:p>
            <a:pPr lvl="2"/>
            <a:r>
              <a:rPr lang="en-US" dirty="0" smtClean="0"/>
              <a:t>View the recorded presentation </a:t>
            </a:r>
            <a:r>
              <a:rPr lang="en-US" dirty="0" smtClean="0">
                <a:hlinkClick r:id="rId3"/>
              </a:rPr>
              <a:t>here</a:t>
            </a:r>
            <a:r>
              <a:rPr lang="en-US" dirty="0" smtClean="0"/>
              <a:t>. </a:t>
            </a:r>
            <a:endParaRPr lang="en-US" dirty="0"/>
          </a:p>
        </p:txBody>
      </p:sp>
      <p:sp>
        <p:nvSpPr>
          <p:cNvPr id="4" name="Content Placeholder 3"/>
          <p:cNvSpPr>
            <a:spLocks noGrp="1"/>
          </p:cNvSpPr>
          <p:nvPr>
            <p:ph idx="10"/>
          </p:nvPr>
        </p:nvSpPr>
        <p:spPr/>
        <p:txBody>
          <a:bodyPr/>
          <a:lstStyle/>
          <a:p>
            <a:r>
              <a:rPr lang="en-US" dirty="0" smtClean="0"/>
              <a:t>Mobilizing Your Existing Content</a:t>
            </a:r>
          </a:p>
          <a:p>
            <a:pPr lvl="1"/>
            <a:r>
              <a:rPr lang="en-US" dirty="0" smtClean="0"/>
              <a:t>Sam </a:t>
            </a:r>
            <a:r>
              <a:rPr lang="en-US" dirty="0" err="1" smtClean="0"/>
              <a:t>Peckham</a:t>
            </a:r>
            <a:endParaRPr lang="en-US" dirty="0" smtClean="0"/>
          </a:p>
          <a:p>
            <a:pPr lvl="1"/>
            <a:endParaRPr lang="en-US" dirty="0"/>
          </a:p>
          <a:p>
            <a:pPr lvl="2"/>
            <a:r>
              <a:rPr lang="en-US" dirty="0" smtClean="0"/>
              <a:t>View the </a:t>
            </a:r>
            <a:r>
              <a:rPr lang="en-US" dirty="0" err="1"/>
              <a:t>s</a:t>
            </a:r>
            <a:r>
              <a:rPr lang="en-US" dirty="0" err="1" smtClean="0"/>
              <a:t>lidedeck</a:t>
            </a:r>
            <a:r>
              <a:rPr lang="en-US" dirty="0" smtClean="0"/>
              <a:t> </a:t>
            </a:r>
            <a:r>
              <a:rPr lang="en-US" dirty="0" smtClean="0">
                <a:hlinkClick r:id="rId4"/>
              </a:rPr>
              <a:t>here</a:t>
            </a:r>
            <a:r>
              <a:rPr lang="en-US" dirty="0" smtClean="0"/>
              <a:t>.</a:t>
            </a:r>
          </a:p>
          <a:p>
            <a:pPr lvl="2"/>
            <a:endParaRPr lang="en-US" dirty="0"/>
          </a:p>
          <a:p>
            <a:pPr lvl="2"/>
            <a:r>
              <a:rPr lang="en-US" dirty="0" smtClean="0"/>
              <a:t>View the recorded presentation </a:t>
            </a:r>
            <a:r>
              <a:rPr lang="en-US" dirty="0" smtClean="0">
                <a:hlinkClick r:id="rId4"/>
              </a:rPr>
              <a:t>here</a:t>
            </a:r>
            <a:r>
              <a:rPr lang="en-US" dirty="0" smtClean="0"/>
              <a:t>. </a:t>
            </a:r>
            <a:endParaRPr lang="en-US" dirty="0"/>
          </a:p>
        </p:txBody>
      </p:sp>
      <p:sp>
        <p:nvSpPr>
          <p:cNvPr id="5" name="Content Placeholder 4"/>
          <p:cNvSpPr>
            <a:spLocks noGrp="1"/>
          </p:cNvSpPr>
          <p:nvPr>
            <p:ph idx="11"/>
          </p:nvPr>
        </p:nvSpPr>
        <p:spPr/>
        <p:txBody>
          <a:bodyPr/>
          <a:lstStyle/>
          <a:p>
            <a:r>
              <a:rPr lang="en-US" dirty="0" smtClean="0"/>
              <a:t>State of Mobile Ministry:</a:t>
            </a:r>
          </a:p>
          <a:p>
            <a:pPr lvl="1"/>
            <a:endParaRPr lang="en-US" dirty="0" smtClean="0"/>
          </a:p>
          <a:p>
            <a:pPr lvl="1"/>
            <a:r>
              <a:rPr lang="en-US" dirty="0" smtClean="0"/>
              <a:t>Keith Williams</a:t>
            </a:r>
          </a:p>
          <a:p>
            <a:pPr lvl="2"/>
            <a:endParaRPr lang="en-US" dirty="0"/>
          </a:p>
          <a:p>
            <a:pPr lvl="2"/>
            <a:r>
              <a:rPr lang="en-US" dirty="0" smtClean="0"/>
              <a:t>View the </a:t>
            </a:r>
            <a:r>
              <a:rPr lang="en-US" dirty="0" err="1" smtClean="0"/>
              <a:t>slidedeck</a:t>
            </a:r>
            <a:r>
              <a:rPr lang="en-US" dirty="0" smtClean="0"/>
              <a:t> </a:t>
            </a:r>
            <a:r>
              <a:rPr lang="en-US" dirty="0" smtClean="0">
                <a:hlinkClick r:id="rId5"/>
              </a:rPr>
              <a:t>here</a:t>
            </a:r>
            <a:r>
              <a:rPr lang="en-US" dirty="0" smtClean="0"/>
              <a:t>. </a:t>
            </a:r>
            <a:endParaRPr lang="en-US" dirty="0"/>
          </a:p>
        </p:txBody>
      </p:sp>
      <p:sp>
        <p:nvSpPr>
          <p:cNvPr id="6" name="Text Placeholder 5"/>
          <p:cNvSpPr>
            <a:spLocks noGrp="1"/>
          </p:cNvSpPr>
          <p:nvPr>
            <p:ph type="body" sz="quarter" idx="12"/>
          </p:nvPr>
        </p:nvSpPr>
        <p:spPr/>
        <p:txBody>
          <a:bodyPr/>
          <a:lstStyle/>
          <a:p>
            <a:endParaRPr lang="en-US"/>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8862" y="914392"/>
            <a:ext cx="2790092" cy="1998872"/>
          </a:xfrm>
          <a:prstGeom prst="rect">
            <a:avLst/>
          </a:prstGeom>
        </p:spPr>
      </p:pic>
    </p:spTree>
    <p:extLst>
      <p:ext uri="{BB962C8B-B14F-4D97-AF65-F5344CB8AC3E}">
        <p14:creationId xmlns:p14="http://schemas.microsoft.com/office/powerpoint/2010/main" val="3130149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br>
              <a:rPr lang="en-US" dirty="0" smtClean="0"/>
            </a:br>
            <a:r>
              <a:rPr lang="en-US" dirty="0" smtClean="0"/>
              <a:t>Keynotes</a:t>
            </a:r>
            <a:endParaRPr lang="en-US" dirty="0"/>
          </a:p>
        </p:txBody>
      </p:sp>
      <p:sp>
        <p:nvSpPr>
          <p:cNvPr id="3" name="Content Placeholder 2"/>
          <p:cNvSpPr>
            <a:spLocks noGrp="1"/>
          </p:cNvSpPr>
          <p:nvPr>
            <p:ph idx="1"/>
          </p:nvPr>
        </p:nvSpPr>
        <p:spPr/>
        <p:txBody>
          <a:bodyPr/>
          <a:lstStyle/>
          <a:p>
            <a:r>
              <a:rPr lang="en-US" dirty="0" smtClean="0"/>
              <a:t>Principles of Online Mobile Platforms</a:t>
            </a:r>
          </a:p>
          <a:p>
            <a:pPr lvl="1"/>
            <a:r>
              <a:rPr lang="en-US" dirty="0" smtClean="0"/>
              <a:t>Marc van der </a:t>
            </a:r>
            <a:r>
              <a:rPr lang="en-US" dirty="0" err="1" smtClean="0"/>
              <a:t>Woude</a:t>
            </a:r>
            <a:endParaRPr lang="en-US" dirty="0" smtClean="0"/>
          </a:p>
          <a:p>
            <a:pPr lvl="1"/>
            <a:endParaRPr lang="en-US" dirty="0"/>
          </a:p>
          <a:p>
            <a:pPr lvl="2"/>
            <a:r>
              <a:rPr lang="en-US" dirty="0" smtClean="0"/>
              <a:t>View the </a:t>
            </a:r>
            <a:r>
              <a:rPr lang="en-US" dirty="0" err="1" smtClean="0"/>
              <a:t>slidedeck</a:t>
            </a:r>
            <a:r>
              <a:rPr lang="en-US" dirty="0" smtClean="0"/>
              <a:t> </a:t>
            </a:r>
            <a:r>
              <a:rPr lang="en-US" dirty="0" smtClean="0">
                <a:hlinkClick r:id="rId2"/>
              </a:rPr>
              <a:t>here</a:t>
            </a:r>
            <a:r>
              <a:rPr lang="en-US" dirty="0" smtClean="0"/>
              <a:t>. </a:t>
            </a:r>
            <a:endParaRPr lang="en-US" dirty="0"/>
          </a:p>
        </p:txBody>
      </p:sp>
      <p:sp>
        <p:nvSpPr>
          <p:cNvPr id="4" name="Content Placeholder 3"/>
          <p:cNvSpPr>
            <a:spLocks noGrp="1"/>
          </p:cNvSpPr>
          <p:nvPr>
            <p:ph idx="10"/>
          </p:nvPr>
        </p:nvSpPr>
        <p:spPr/>
        <p:txBody>
          <a:bodyPr/>
          <a:lstStyle/>
          <a:p>
            <a:r>
              <a:rPr lang="en-US" dirty="0" smtClean="0"/>
              <a:t>Five Years of Offline Ministry</a:t>
            </a:r>
          </a:p>
          <a:p>
            <a:pPr lvl="1"/>
            <a:endParaRPr lang="en-US" dirty="0" smtClean="0"/>
          </a:p>
          <a:p>
            <a:pPr lvl="1"/>
            <a:r>
              <a:rPr lang="en-US" dirty="0" smtClean="0"/>
              <a:t>Jill McKinnon</a:t>
            </a:r>
          </a:p>
          <a:p>
            <a:pPr lvl="1"/>
            <a:endParaRPr lang="en-US" dirty="0"/>
          </a:p>
          <a:p>
            <a:pPr lvl="2"/>
            <a:r>
              <a:rPr lang="en-US" dirty="0" smtClean="0"/>
              <a:t>View the </a:t>
            </a:r>
            <a:r>
              <a:rPr lang="en-US" dirty="0" err="1" smtClean="0"/>
              <a:t>slidedeck</a:t>
            </a:r>
            <a:r>
              <a:rPr lang="en-US" dirty="0" smtClean="0"/>
              <a:t> </a:t>
            </a:r>
            <a:r>
              <a:rPr lang="en-US" dirty="0" smtClean="0">
                <a:hlinkClick r:id="rId3"/>
              </a:rPr>
              <a:t>here</a:t>
            </a:r>
            <a:r>
              <a:rPr lang="en-US" dirty="0" smtClean="0"/>
              <a:t>.</a:t>
            </a:r>
          </a:p>
          <a:p>
            <a:pPr lvl="2"/>
            <a:endParaRPr lang="en-US" dirty="0"/>
          </a:p>
          <a:p>
            <a:pPr lvl="2"/>
            <a:r>
              <a:rPr lang="en-US" dirty="0" smtClean="0"/>
              <a:t>View the recorded presentation </a:t>
            </a:r>
            <a:r>
              <a:rPr lang="en-US" dirty="0" smtClean="0">
                <a:hlinkClick r:id="rId4"/>
              </a:rPr>
              <a:t>here</a:t>
            </a:r>
            <a:r>
              <a:rPr lang="en-US" dirty="0" smtClean="0"/>
              <a:t>.</a:t>
            </a:r>
          </a:p>
        </p:txBody>
      </p:sp>
      <p:sp>
        <p:nvSpPr>
          <p:cNvPr id="5" name="Content Placeholder 4"/>
          <p:cNvSpPr>
            <a:spLocks noGrp="1"/>
          </p:cNvSpPr>
          <p:nvPr>
            <p:ph idx="11"/>
          </p:nvPr>
        </p:nvSpPr>
        <p:spPr/>
        <p:txBody>
          <a:bodyPr/>
          <a:lstStyle/>
          <a:p>
            <a:r>
              <a:rPr lang="en-US" dirty="0" smtClean="0"/>
              <a:t>Creating Culturally Relevant Content for the Mobile Device</a:t>
            </a:r>
          </a:p>
          <a:p>
            <a:pPr lvl="1"/>
            <a:r>
              <a:rPr lang="en-US" dirty="0" smtClean="0"/>
              <a:t>Carol &amp; Calvin </a:t>
            </a:r>
            <a:r>
              <a:rPr lang="en-US" dirty="0" err="1" smtClean="0"/>
              <a:t>Conkey</a:t>
            </a:r>
            <a:endParaRPr lang="en-US" dirty="0" smtClean="0"/>
          </a:p>
          <a:p>
            <a:pPr lvl="1"/>
            <a:endParaRPr lang="en-US" dirty="0"/>
          </a:p>
          <a:p>
            <a:pPr lvl="2"/>
            <a:r>
              <a:rPr lang="en-US" dirty="0" smtClean="0"/>
              <a:t>View the </a:t>
            </a:r>
            <a:r>
              <a:rPr lang="en-US" dirty="0" err="1" smtClean="0"/>
              <a:t>slidedeck</a:t>
            </a:r>
            <a:r>
              <a:rPr lang="en-US" dirty="0" smtClean="0"/>
              <a:t> </a:t>
            </a:r>
            <a:r>
              <a:rPr lang="en-US" dirty="0" smtClean="0">
                <a:hlinkClick r:id="rId5"/>
              </a:rPr>
              <a:t>here</a:t>
            </a:r>
            <a:r>
              <a:rPr lang="en-US" dirty="0" smtClean="0"/>
              <a:t>. </a:t>
            </a:r>
            <a:endParaRPr lang="en-US" dirty="0"/>
          </a:p>
        </p:txBody>
      </p:sp>
      <p:sp>
        <p:nvSpPr>
          <p:cNvPr id="6" name="Text Placeholder 5"/>
          <p:cNvSpPr>
            <a:spLocks noGrp="1"/>
          </p:cNvSpPr>
          <p:nvPr>
            <p:ph type="body" sz="quarter" idx="12"/>
          </p:nvPr>
        </p:nvSpPr>
        <p:spPr/>
        <p:txBody>
          <a:bodyPr/>
          <a:lstStyle/>
          <a:p>
            <a:endParaRPr lang="en-US"/>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0986" y="912560"/>
            <a:ext cx="3005843" cy="2002536"/>
          </a:xfrm>
          <a:prstGeom prst="rect">
            <a:avLst/>
          </a:prstGeom>
        </p:spPr>
      </p:pic>
    </p:spTree>
    <p:extLst>
      <p:ext uri="{BB962C8B-B14F-4D97-AF65-F5344CB8AC3E}">
        <p14:creationId xmlns:p14="http://schemas.microsoft.com/office/powerpoint/2010/main" val="33194140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 </a:t>
            </a:r>
            <a:br>
              <a:rPr lang="en-US" dirty="0" smtClean="0"/>
            </a:br>
            <a:r>
              <a:rPr lang="en-US" dirty="0" smtClean="0"/>
              <a:t>Keynotes</a:t>
            </a:r>
            <a:endParaRPr lang="en-US" dirty="0"/>
          </a:p>
        </p:txBody>
      </p:sp>
      <p:sp>
        <p:nvSpPr>
          <p:cNvPr id="3" name="Content Placeholder 2"/>
          <p:cNvSpPr>
            <a:spLocks noGrp="1"/>
          </p:cNvSpPr>
          <p:nvPr>
            <p:ph idx="1"/>
          </p:nvPr>
        </p:nvSpPr>
        <p:spPr/>
        <p:txBody>
          <a:bodyPr/>
          <a:lstStyle/>
          <a:p>
            <a:r>
              <a:rPr lang="en-US" dirty="0" smtClean="0"/>
              <a:t>Building Relationships</a:t>
            </a:r>
          </a:p>
          <a:p>
            <a:pPr lvl="1"/>
            <a:endParaRPr lang="en-US" dirty="0"/>
          </a:p>
          <a:p>
            <a:pPr lvl="1"/>
            <a:r>
              <a:rPr lang="en-US" dirty="0" smtClean="0"/>
              <a:t>Frank Preston</a:t>
            </a:r>
          </a:p>
          <a:p>
            <a:pPr lvl="1"/>
            <a:endParaRPr lang="en-US" dirty="0"/>
          </a:p>
          <a:p>
            <a:pPr lvl="2"/>
            <a:r>
              <a:rPr lang="en-US" dirty="0" smtClean="0"/>
              <a:t>At this time, there are no resources available for this presentation.</a:t>
            </a:r>
          </a:p>
        </p:txBody>
      </p:sp>
      <p:sp>
        <p:nvSpPr>
          <p:cNvPr id="4" name="Content Placeholder 3"/>
          <p:cNvSpPr>
            <a:spLocks noGrp="1"/>
          </p:cNvSpPr>
          <p:nvPr>
            <p:ph idx="10"/>
          </p:nvPr>
        </p:nvSpPr>
        <p:spPr/>
        <p:txBody>
          <a:bodyPr/>
          <a:lstStyle/>
          <a:p>
            <a:r>
              <a:rPr lang="en-US" dirty="0" smtClean="0"/>
              <a:t>Building Community</a:t>
            </a:r>
          </a:p>
          <a:p>
            <a:pPr lvl="1"/>
            <a:endParaRPr lang="en-US" dirty="0"/>
          </a:p>
          <a:p>
            <a:pPr lvl="1"/>
            <a:r>
              <a:rPr lang="en-US" dirty="0" smtClean="0"/>
              <a:t>Ed</a:t>
            </a:r>
          </a:p>
          <a:p>
            <a:pPr lvl="1"/>
            <a:endParaRPr lang="en-US" dirty="0"/>
          </a:p>
          <a:p>
            <a:pPr lvl="2"/>
            <a:r>
              <a:rPr lang="en-US" dirty="0" smtClean="0"/>
              <a:t>View the </a:t>
            </a:r>
            <a:r>
              <a:rPr lang="en-US" dirty="0" err="1" smtClean="0"/>
              <a:t>slidedeck</a:t>
            </a:r>
            <a:r>
              <a:rPr lang="en-US" dirty="0" smtClean="0"/>
              <a:t> </a:t>
            </a:r>
            <a:r>
              <a:rPr lang="en-US" dirty="0" smtClean="0">
                <a:hlinkClick r:id="rId2"/>
              </a:rPr>
              <a:t>here</a:t>
            </a:r>
            <a:r>
              <a:rPr lang="en-US" dirty="0" smtClean="0"/>
              <a:t>. </a:t>
            </a:r>
            <a:endParaRPr lang="en-US" dirty="0"/>
          </a:p>
        </p:txBody>
      </p:sp>
      <p:sp>
        <p:nvSpPr>
          <p:cNvPr id="5" name="Content Placeholder 4"/>
          <p:cNvSpPr>
            <a:spLocks noGrp="1"/>
          </p:cNvSpPr>
          <p:nvPr>
            <p:ph idx="11"/>
          </p:nvPr>
        </p:nvSpPr>
        <p:spPr/>
        <p:txBody>
          <a:bodyPr/>
          <a:lstStyle/>
          <a:p>
            <a:r>
              <a:rPr lang="en-US" dirty="0" smtClean="0"/>
              <a:t>Future of Mobile</a:t>
            </a:r>
          </a:p>
          <a:p>
            <a:pPr lvl="1"/>
            <a:endParaRPr lang="en-US" dirty="0" smtClean="0"/>
          </a:p>
          <a:p>
            <a:pPr lvl="1"/>
            <a:r>
              <a:rPr lang="en-US" dirty="0" err="1" smtClean="0"/>
              <a:t>Tomi</a:t>
            </a:r>
            <a:r>
              <a:rPr lang="en-US" dirty="0" smtClean="0"/>
              <a:t> </a:t>
            </a:r>
            <a:r>
              <a:rPr lang="en-US" dirty="0" err="1" smtClean="0"/>
              <a:t>Ahonen</a:t>
            </a:r>
            <a:endParaRPr lang="en-US" dirty="0" smtClean="0"/>
          </a:p>
          <a:p>
            <a:pPr lvl="1"/>
            <a:endParaRPr lang="en-US" dirty="0"/>
          </a:p>
          <a:p>
            <a:pPr lvl="2"/>
            <a:r>
              <a:rPr lang="en-US" dirty="0" smtClean="0"/>
              <a:t>View the </a:t>
            </a:r>
            <a:r>
              <a:rPr lang="en-US" dirty="0" err="1" smtClean="0"/>
              <a:t>slidedeck</a:t>
            </a:r>
            <a:r>
              <a:rPr lang="en-US" dirty="0" smtClean="0"/>
              <a:t> </a:t>
            </a:r>
            <a:r>
              <a:rPr lang="en-US" dirty="0" smtClean="0">
                <a:hlinkClick r:id="rId3"/>
              </a:rPr>
              <a:t>here</a:t>
            </a:r>
            <a:r>
              <a:rPr lang="en-US" dirty="0" smtClean="0"/>
              <a:t>.</a:t>
            </a:r>
            <a:endParaRPr lang="en-US" dirty="0"/>
          </a:p>
        </p:txBody>
      </p:sp>
      <p:sp>
        <p:nvSpPr>
          <p:cNvPr id="6" name="Text Placeholder 5"/>
          <p:cNvSpPr>
            <a:spLocks noGrp="1"/>
          </p:cNvSpPr>
          <p:nvPr>
            <p:ph type="body" sz="quarter" idx="12"/>
          </p:nvPr>
        </p:nvSpPr>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872" y="912560"/>
            <a:ext cx="2741148" cy="1812695"/>
          </a:xfrm>
          <a:prstGeom prst="rect">
            <a:avLst/>
          </a:prstGeom>
        </p:spPr>
      </p:pic>
    </p:spTree>
    <p:extLst>
      <p:ext uri="{BB962C8B-B14F-4D97-AF65-F5344CB8AC3E}">
        <p14:creationId xmlns:p14="http://schemas.microsoft.com/office/powerpoint/2010/main" val="34829757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br>
              <a:rPr lang="en-US" dirty="0" smtClean="0"/>
            </a:br>
            <a:r>
              <a:rPr lang="en-US" dirty="0" smtClean="0"/>
              <a:t>Workshops</a:t>
            </a:r>
            <a:br>
              <a:rPr lang="en-US" dirty="0" smtClean="0"/>
            </a:br>
            <a:endParaRPr lang="en-US" dirty="0"/>
          </a:p>
        </p:txBody>
      </p:sp>
      <p:sp>
        <p:nvSpPr>
          <p:cNvPr id="6" name="Content Placeholder 5"/>
          <p:cNvSpPr>
            <a:spLocks noGrp="1"/>
          </p:cNvSpPr>
          <p:nvPr>
            <p:ph idx="1"/>
          </p:nvPr>
        </p:nvSpPr>
        <p:spPr/>
        <p:txBody>
          <a:bodyPr/>
          <a:lstStyle/>
          <a:p>
            <a:r>
              <a:rPr lang="en-US" dirty="0" smtClean="0"/>
              <a:t>Exploring the Mobile World Where You Live</a:t>
            </a:r>
          </a:p>
          <a:p>
            <a:pPr lvl="1"/>
            <a:r>
              <a:rPr lang="en-US" dirty="0" smtClean="0"/>
              <a:t>Keith Williams</a:t>
            </a:r>
          </a:p>
          <a:p>
            <a:pPr lvl="1"/>
            <a:endParaRPr lang="en-US" dirty="0"/>
          </a:p>
          <a:p>
            <a:pPr lvl="2"/>
            <a:r>
              <a:rPr lang="en-US" dirty="0" smtClean="0"/>
              <a:t>View the </a:t>
            </a:r>
            <a:r>
              <a:rPr lang="en-US" dirty="0" err="1" smtClean="0"/>
              <a:t>slidedeck</a:t>
            </a:r>
            <a:r>
              <a:rPr lang="en-US" dirty="0" smtClean="0"/>
              <a:t> </a:t>
            </a:r>
            <a:r>
              <a:rPr lang="en-US" dirty="0" smtClean="0">
                <a:hlinkClick r:id="rId2"/>
              </a:rPr>
              <a:t>here</a:t>
            </a:r>
            <a:r>
              <a:rPr lang="en-US" dirty="0" smtClean="0"/>
              <a:t>. </a:t>
            </a:r>
          </a:p>
        </p:txBody>
      </p:sp>
      <p:sp>
        <p:nvSpPr>
          <p:cNvPr id="7" name="Content Placeholder 6"/>
          <p:cNvSpPr>
            <a:spLocks noGrp="1"/>
          </p:cNvSpPr>
          <p:nvPr>
            <p:ph idx="10"/>
          </p:nvPr>
        </p:nvSpPr>
        <p:spPr/>
        <p:txBody>
          <a:bodyPr/>
          <a:lstStyle/>
          <a:p>
            <a:r>
              <a:rPr lang="en-US" dirty="0" smtClean="0"/>
              <a:t>Mobilize Your Existing Content</a:t>
            </a:r>
          </a:p>
          <a:p>
            <a:pPr lvl="1"/>
            <a:endParaRPr lang="en-US" dirty="0"/>
          </a:p>
          <a:p>
            <a:pPr lvl="1"/>
            <a:r>
              <a:rPr lang="en-US" dirty="0" smtClean="0"/>
              <a:t>Darcie </a:t>
            </a:r>
            <a:r>
              <a:rPr lang="en-US" dirty="0" err="1" smtClean="0"/>
              <a:t>Drymon</a:t>
            </a:r>
            <a:r>
              <a:rPr lang="en-US" dirty="0" smtClean="0"/>
              <a:t>, Jay Clark</a:t>
            </a:r>
          </a:p>
          <a:p>
            <a:pPr lvl="1"/>
            <a:endParaRPr lang="en-US" dirty="0"/>
          </a:p>
          <a:p>
            <a:pPr lvl="2"/>
            <a:r>
              <a:rPr lang="en-US" dirty="0" smtClean="0"/>
              <a:t>View Darcie’s </a:t>
            </a:r>
            <a:r>
              <a:rPr lang="en-US" dirty="0" err="1" smtClean="0"/>
              <a:t>slidedeck</a:t>
            </a:r>
            <a:r>
              <a:rPr lang="en-US" dirty="0" smtClean="0"/>
              <a:t> </a:t>
            </a:r>
            <a:r>
              <a:rPr lang="en-US" dirty="0" smtClean="0">
                <a:hlinkClick r:id="rId3"/>
              </a:rPr>
              <a:t>here</a:t>
            </a:r>
            <a:r>
              <a:rPr lang="en-US" dirty="0" smtClean="0"/>
              <a:t>.</a:t>
            </a:r>
          </a:p>
          <a:p>
            <a:pPr lvl="2"/>
            <a:r>
              <a:rPr lang="en-US" dirty="0" smtClean="0"/>
              <a:t>View Jay’s </a:t>
            </a:r>
            <a:r>
              <a:rPr lang="en-US" dirty="0" err="1" smtClean="0"/>
              <a:t>slidedeck</a:t>
            </a:r>
            <a:r>
              <a:rPr lang="en-US" dirty="0" smtClean="0"/>
              <a:t> </a:t>
            </a:r>
            <a:r>
              <a:rPr lang="en-US" dirty="0" smtClean="0">
                <a:hlinkClick r:id="rId4"/>
              </a:rPr>
              <a:t>here</a:t>
            </a:r>
            <a:r>
              <a:rPr lang="en-US" dirty="0" smtClean="0"/>
              <a:t>.</a:t>
            </a:r>
          </a:p>
        </p:txBody>
      </p:sp>
      <p:sp>
        <p:nvSpPr>
          <p:cNvPr id="8" name="Content Placeholder 7"/>
          <p:cNvSpPr>
            <a:spLocks noGrp="1"/>
          </p:cNvSpPr>
          <p:nvPr>
            <p:ph idx="11"/>
          </p:nvPr>
        </p:nvSpPr>
        <p:spPr/>
        <p:txBody>
          <a:bodyPr/>
          <a:lstStyle/>
          <a:p>
            <a:r>
              <a:rPr lang="en-US" dirty="0" smtClean="0"/>
              <a:t>Getting Started Using Your Mobile in Missional Ways</a:t>
            </a:r>
          </a:p>
          <a:p>
            <a:pPr lvl="1"/>
            <a:r>
              <a:rPr lang="en-US" dirty="0" smtClean="0"/>
              <a:t>Brian James</a:t>
            </a:r>
          </a:p>
          <a:p>
            <a:pPr lvl="1"/>
            <a:endParaRPr lang="en-US" dirty="0"/>
          </a:p>
          <a:p>
            <a:pPr lvl="2"/>
            <a:r>
              <a:rPr lang="en-US" dirty="0" smtClean="0"/>
              <a:t>View the </a:t>
            </a:r>
            <a:r>
              <a:rPr lang="en-US" dirty="0" err="1" smtClean="0"/>
              <a:t>slidedeck</a:t>
            </a:r>
            <a:r>
              <a:rPr lang="en-US" dirty="0" smtClean="0"/>
              <a:t> </a:t>
            </a:r>
            <a:r>
              <a:rPr lang="en-US" dirty="0" smtClean="0">
                <a:hlinkClick r:id="rId5"/>
              </a:rPr>
              <a:t>here</a:t>
            </a:r>
            <a:r>
              <a:rPr lang="en-US" dirty="0" smtClean="0"/>
              <a:t>. </a:t>
            </a:r>
            <a:endParaRPr lang="en-US" dirty="0"/>
          </a:p>
        </p:txBody>
      </p:sp>
      <p:sp>
        <p:nvSpPr>
          <p:cNvPr id="9" name="Text Placeholder 8"/>
          <p:cNvSpPr>
            <a:spLocks noGrp="1"/>
          </p:cNvSpPr>
          <p:nvPr>
            <p:ph type="body" sz="quarter" idx="12"/>
          </p:nvPr>
        </p:nvSpPr>
        <p:spPr/>
        <p:txBody>
          <a:bodyPr/>
          <a:lstStyle/>
          <a:p>
            <a:endParaRPr lang="en-US"/>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6971" y="912560"/>
            <a:ext cx="2982347" cy="1779788"/>
          </a:xfrm>
          <a:prstGeom prst="rect">
            <a:avLst/>
          </a:prstGeom>
        </p:spPr>
      </p:pic>
    </p:spTree>
    <p:extLst>
      <p:ext uri="{BB962C8B-B14F-4D97-AF65-F5344CB8AC3E}">
        <p14:creationId xmlns:p14="http://schemas.microsoft.com/office/powerpoint/2010/main" val="3698333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br>
              <a:rPr lang="en-US" dirty="0" smtClean="0"/>
            </a:br>
            <a:r>
              <a:rPr lang="en-US" dirty="0" smtClean="0"/>
              <a:t>Workshops</a:t>
            </a:r>
            <a:endParaRPr lang="en-US" dirty="0"/>
          </a:p>
        </p:txBody>
      </p:sp>
      <p:sp>
        <p:nvSpPr>
          <p:cNvPr id="3" name="Content Placeholder 2"/>
          <p:cNvSpPr>
            <a:spLocks noGrp="1"/>
          </p:cNvSpPr>
          <p:nvPr>
            <p:ph idx="1"/>
          </p:nvPr>
        </p:nvSpPr>
        <p:spPr>
          <a:xfrm>
            <a:off x="6353907" y="707001"/>
            <a:ext cx="2321755" cy="2749550"/>
          </a:xfrm>
        </p:spPr>
        <p:txBody>
          <a:bodyPr/>
          <a:lstStyle/>
          <a:p>
            <a:r>
              <a:rPr lang="en-US" dirty="0" smtClean="0"/>
              <a:t>Multi-Language Mobile Bible Distribution</a:t>
            </a:r>
          </a:p>
          <a:p>
            <a:pPr lvl="1"/>
            <a:r>
              <a:rPr lang="en-US" dirty="0" smtClean="0"/>
              <a:t>Nancy Keel, Marguerite </a:t>
            </a:r>
            <a:r>
              <a:rPr lang="en-US" dirty="0" err="1" smtClean="0"/>
              <a:t>Inscoe</a:t>
            </a:r>
            <a:endParaRPr lang="en-US" dirty="0" smtClean="0"/>
          </a:p>
          <a:p>
            <a:pPr lvl="1"/>
            <a:endParaRPr lang="en-US" dirty="0"/>
          </a:p>
          <a:p>
            <a:pPr lvl="2"/>
            <a:r>
              <a:rPr lang="en-US" dirty="0" smtClean="0"/>
              <a:t>View the </a:t>
            </a:r>
            <a:r>
              <a:rPr lang="en-US" dirty="0" err="1" smtClean="0"/>
              <a:t>slidedeck</a:t>
            </a:r>
            <a:r>
              <a:rPr lang="en-US" dirty="0" smtClean="0"/>
              <a:t> </a:t>
            </a:r>
            <a:r>
              <a:rPr lang="en-US" dirty="0" smtClean="0">
                <a:hlinkClick r:id="rId2"/>
              </a:rPr>
              <a:t>here</a:t>
            </a:r>
            <a:r>
              <a:rPr lang="en-US" dirty="0" smtClean="0"/>
              <a:t>. </a:t>
            </a:r>
            <a:endParaRPr lang="en-US" dirty="0"/>
          </a:p>
        </p:txBody>
      </p:sp>
      <p:sp>
        <p:nvSpPr>
          <p:cNvPr id="4" name="Content Placeholder 3"/>
          <p:cNvSpPr>
            <a:spLocks noGrp="1"/>
          </p:cNvSpPr>
          <p:nvPr>
            <p:ph idx="10"/>
          </p:nvPr>
        </p:nvSpPr>
        <p:spPr>
          <a:xfrm>
            <a:off x="3824565" y="3173240"/>
            <a:ext cx="2332892" cy="2914774"/>
          </a:xfrm>
        </p:spPr>
        <p:txBody>
          <a:bodyPr/>
          <a:lstStyle/>
          <a:p>
            <a:r>
              <a:rPr lang="en-US" dirty="0" smtClean="0"/>
              <a:t>Building Your Own Bible Box</a:t>
            </a:r>
          </a:p>
          <a:p>
            <a:pPr lvl="2"/>
            <a:endParaRPr lang="en-US" dirty="0" smtClean="0"/>
          </a:p>
          <a:p>
            <a:pPr lvl="2"/>
            <a:endParaRPr lang="en-US" dirty="0"/>
          </a:p>
          <a:p>
            <a:pPr lvl="1"/>
            <a:r>
              <a:rPr lang="en-US" dirty="0" smtClean="0"/>
              <a:t>Jay Clark</a:t>
            </a:r>
          </a:p>
          <a:p>
            <a:pPr lvl="1"/>
            <a:endParaRPr lang="en-US" dirty="0"/>
          </a:p>
          <a:p>
            <a:pPr lvl="2"/>
            <a:r>
              <a:rPr lang="en-US" dirty="0" smtClean="0"/>
              <a:t>View the </a:t>
            </a:r>
            <a:r>
              <a:rPr lang="en-US" dirty="0" err="1" smtClean="0"/>
              <a:t>slidedeck</a:t>
            </a:r>
            <a:r>
              <a:rPr lang="en-US" dirty="0" smtClean="0"/>
              <a:t> </a:t>
            </a:r>
            <a:r>
              <a:rPr lang="en-US" dirty="0" smtClean="0">
                <a:hlinkClick r:id="rId3"/>
              </a:rPr>
              <a:t>here</a:t>
            </a:r>
            <a:r>
              <a:rPr lang="en-US" dirty="0" smtClean="0"/>
              <a:t>. </a:t>
            </a:r>
            <a:endParaRPr lang="en-US" dirty="0"/>
          </a:p>
        </p:txBody>
      </p:sp>
      <p:sp>
        <p:nvSpPr>
          <p:cNvPr id="5" name="Content Placeholder 4"/>
          <p:cNvSpPr>
            <a:spLocks noGrp="1"/>
          </p:cNvSpPr>
          <p:nvPr>
            <p:ph idx="11"/>
          </p:nvPr>
        </p:nvSpPr>
        <p:spPr>
          <a:xfrm>
            <a:off x="3835702" y="707033"/>
            <a:ext cx="2321755" cy="2749550"/>
          </a:xfrm>
        </p:spPr>
        <p:txBody>
          <a:bodyPr/>
          <a:lstStyle/>
          <a:p>
            <a:r>
              <a:rPr lang="en-US" dirty="0" smtClean="0"/>
              <a:t>Create New Content for the Mobile</a:t>
            </a:r>
          </a:p>
          <a:p>
            <a:pPr lvl="1"/>
            <a:r>
              <a:rPr lang="en-US" dirty="0" smtClean="0"/>
              <a:t>Brian James, Keith Williams</a:t>
            </a:r>
          </a:p>
          <a:p>
            <a:pPr lvl="1"/>
            <a:endParaRPr lang="en-US" dirty="0"/>
          </a:p>
          <a:p>
            <a:pPr lvl="2"/>
            <a:r>
              <a:rPr lang="en-US" dirty="0" smtClean="0"/>
              <a:t>View the </a:t>
            </a:r>
            <a:r>
              <a:rPr lang="en-US" dirty="0" err="1" smtClean="0"/>
              <a:t>slidedeck</a:t>
            </a:r>
            <a:r>
              <a:rPr lang="en-US" dirty="0" smtClean="0"/>
              <a:t> </a:t>
            </a:r>
            <a:r>
              <a:rPr lang="en-US" dirty="0" smtClean="0">
                <a:hlinkClick r:id="rId4"/>
              </a:rPr>
              <a:t>here</a:t>
            </a:r>
            <a:r>
              <a:rPr lang="en-US" dirty="0" smtClean="0"/>
              <a:t>.</a:t>
            </a:r>
            <a:endParaRPr lang="en-US" dirty="0"/>
          </a:p>
        </p:txBody>
      </p:sp>
      <p:sp>
        <p:nvSpPr>
          <p:cNvPr id="6" name="Text Placeholder 5"/>
          <p:cNvSpPr>
            <a:spLocks noGrp="1"/>
          </p:cNvSpPr>
          <p:nvPr>
            <p:ph type="body" sz="quarter" idx="12"/>
          </p:nvPr>
        </p:nvSpPr>
        <p:spPr/>
        <p:txBody>
          <a:bodyPr/>
          <a:lstStyle/>
          <a:p>
            <a:endParaRPr lang="en-US" dirty="0"/>
          </a:p>
        </p:txBody>
      </p:sp>
      <p:sp>
        <p:nvSpPr>
          <p:cNvPr id="7" name="Content Placeholder 2"/>
          <p:cNvSpPr txBox="1">
            <a:spLocks/>
          </p:cNvSpPr>
          <p:nvPr/>
        </p:nvSpPr>
        <p:spPr>
          <a:xfrm>
            <a:off x="6353908" y="3173240"/>
            <a:ext cx="2321755" cy="291477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r>
              <a:rPr lang="en-US" dirty="0" smtClean="0"/>
              <a:t>Building Individual Relationships Through Social Media</a:t>
            </a:r>
          </a:p>
          <a:p>
            <a:pPr lvl="1"/>
            <a:r>
              <a:rPr lang="en-US" dirty="0" smtClean="0"/>
              <a:t>Dr. Ty Grisham</a:t>
            </a:r>
          </a:p>
          <a:p>
            <a:pPr lvl="2"/>
            <a:endParaRPr lang="en-US" dirty="0" smtClean="0"/>
          </a:p>
          <a:p>
            <a:pPr lvl="2"/>
            <a:r>
              <a:rPr lang="en-US" dirty="0" smtClean="0"/>
              <a:t>At </a:t>
            </a:r>
            <a:r>
              <a:rPr lang="en-US" dirty="0"/>
              <a:t>this time, there are no resources available for this presentation.</a:t>
            </a:r>
          </a:p>
          <a:p>
            <a:pPr lvl="2"/>
            <a:endParaRPr lang="en-US" dirty="0" smtClean="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124923"/>
            <a:ext cx="2688259" cy="1777720"/>
          </a:xfrm>
          <a:prstGeom prst="rect">
            <a:avLst/>
          </a:prstGeom>
        </p:spPr>
      </p:pic>
    </p:spTree>
    <p:extLst>
      <p:ext uri="{BB962C8B-B14F-4D97-AF65-F5344CB8AC3E}">
        <p14:creationId xmlns:p14="http://schemas.microsoft.com/office/powerpoint/2010/main" val="23557538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8277</TotalTime>
  <Words>1833</Words>
  <Application>Microsoft Macintosh PowerPoint</Application>
  <PresentationFormat>On-screen Show (4:3)</PresentationFormat>
  <Paragraphs>176</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Modern Swiss</vt:lpstr>
      <vt:lpstr>Custom Design</vt:lpstr>
      <vt:lpstr>Mobile ministry consultation</vt:lpstr>
      <vt:lpstr>Overview</vt:lpstr>
      <vt:lpstr>The Mobile Ministry Forum: Who We Are</vt:lpstr>
      <vt:lpstr>Opportunity</vt:lpstr>
      <vt:lpstr>Presentations: Keynotes</vt:lpstr>
      <vt:lpstr>Presentations: Keynotes</vt:lpstr>
      <vt:lpstr>Presentations:  Keynotes</vt:lpstr>
      <vt:lpstr>Presentations: Workshops </vt:lpstr>
      <vt:lpstr>Presentations: Workshops</vt:lpstr>
      <vt:lpstr>The Speakers: Up Close and Personal</vt:lpstr>
      <vt:lpstr>The Speakers: Up Close and Personal</vt:lpstr>
      <vt:lpstr>The Speakers: Up Close and Personal</vt:lpstr>
      <vt:lpstr>The Speakers: Up Close and Personal</vt:lpstr>
      <vt:lpstr>The Speakers: Up Close and Personal</vt:lpstr>
      <vt:lpstr>The Speakers:  Up Close and Personal</vt:lpstr>
      <vt:lpstr>Tweets: Join the Conversation</vt:lpstr>
      <vt:lpstr>History of the  Mobile Ministry Forum Consultation</vt:lpstr>
      <vt:lpstr>For More Information: 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Clyde Taber</cp:lastModifiedBy>
  <cp:revision>174</cp:revision>
  <cp:lastPrinted>2014-02-11T23:37:51Z</cp:lastPrinted>
  <dcterms:created xsi:type="dcterms:W3CDTF">2014-02-07T03:47:22Z</dcterms:created>
  <dcterms:modified xsi:type="dcterms:W3CDTF">2015-08-26T00:31:25Z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