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4" r:id="rId3"/>
    <p:sldId id="275" r:id="rId4"/>
    <p:sldId id="276" r:id="rId5"/>
    <p:sldId id="277" r:id="rId6"/>
    <p:sldId id="282" r:id="rId7"/>
    <p:sldId id="258" r:id="rId8"/>
    <p:sldId id="259" r:id="rId9"/>
    <p:sldId id="260" r:id="rId10"/>
    <p:sldId id="283" r:id="rId11"/>
    <p:sldId id="261" r:id="rId12"/>
    <p:sldId id="270" r:id="rId13"/>
    <p:sldId id="264" r:id="rId14"/>
    <p:sldId id="265" r:id="rId15"/>
    <p:sldId id="268" r:id="rId16"/>
    <p:sldId id="267" r:id="rId17"/>
    <p:sldId id="271" r:id="rId18"/>
    <p:sldId id="269" r:id="rId19"/>
    <p:sldId id="284" r:id="rId20"/>
    <p:sldId id="281" r:id="rId21"/>
    <p:sldId id="279" r:id="rId22"/>
    <p:sldId id="280" r:id="rId23"/>
    <p:sldId id="286" r:id="rId24"/>
    <p:sldId id="272" r:id="rId25"/>
    <p:sldId id="278" r:id="rId26"/>
    <p:sldId id="287" r:id="rId27"/>
    <p:sldId id="285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88000BD-53E7-4272-A708-696E3E82DAD8}" type="datetimeFigureOut">
              <a:rPr lang="en-US"/>
              <a:pPr>
                <a:defRPr/>
              </a:pPr>
              <a:t>2/26/2013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83E9BCD-35D1-48F9-8C97-2493D24B4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See http://video-sharing-hub.blogspot.com/2012/09/what-is-nfc-and-what-can-it-do-for-you.html for a good, brief overview of NFC technology.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ED5BA8-7966-4A7C-9B03-165F4B41E97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See http://video-sharing-hub.blogspot.com/2012/09/what-is-nfc-and-what-can-it-do-for-you.html for a good, brief overview of NFC technology.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67569A-87BC-4AC4-867A-9BE689850B5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smtClean="0"/>
              <a:t>Mobile Evangelism Training Workshop conducted in October 2011, in Bihar, India</a:t>
            </a:r>
            <a:r>
              <a:rPr lang="en-US" smtClean="0"/>
              <a:t>Following a 10-day trip that included many jungle villages in Nepal, Moses Abraham reported...</a:t>
            </a:r>
          </a:p>
          <a:p>
            <a:pPr>
              <a:spcBef>
                <a:spcPct val="0"/>
              </a:spcBef>
            </a:pPr>
            <a:r>
              <a:rPr lang="en-US" i="1" smtClean="0"/>
              <a:t>according to my calculation 60 received Telugu audio bibles and 80 received materials in their cell phones and most of them received Jesus Film clips...</a:t>
            </a: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Source:  www.kioskevangelism.org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596064-5D11-4999-A493-8EE6117ED1C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smtClean="0"/>
              <a:t>Mobile Evangelism Training Workshop conducted in October 2011, in Bihar, India</a:t>
            </a:r>
            <a:r>
              <a:rPr lang="en-US" smtClean="0"/>
              <a:t>Following a 10-day trip that included many jungle villages in Nepal, Moses Abraham reported...</a:t>
            </a:r>
          </a:p>
          <a:p>
            <a:pPr>
              <a:spcBef>
                <a:spcPct val="0"/>
              </a:spcBef>
            </a:pPr>
            <a:r>
              <a:rPr lang="en-US" i="1" smtClean="0"/>
              <a:t>according to my calculation 60 received Telugu audio bibles and 80 received materials in their cell phones and most of them received Jesus Film clips...</a:t>
            </a: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Source:  www.kioskevangelism.org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44DABC-A5A6-4E6F-BFA3-B179BC36436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3F0E1-66A4-4C59-92BD-9F255A4B14D8}" type="datetimeFigureOut">
              <a:rPr lang="en-US"/>
              <a:pPr>
                <a:defRPr/>
              </a:pPr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8242B-13CE-43BA-A025-04507C2A9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0B104-0A25-4D97-A15E-2CF543CD01FE}" type="datetimeFigureOut">
              <a:rPr lang="en-US"/>
              <a:pPr>
                <a:defRPr/>
              </a:pPr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EE896-F924-4F97-9E9C-B7B09E497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2F90D-EE34-4B19-A907-B169BD386178}" type="datetimeFigureOut">
              <a:rPr lang="en-US"/>
              <a:pPr>
                <a:defRPr/>
              </a:pPr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0288D-67EC-4547-9D75-0B128DAE3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5E030-01BC-4882-8F8D-C0534DCDBF94}" type="datetimeFigureOut">
              <a:rPr lang="en-US"/>
              <a:pPr>
                <a:defRPr/>
              </a:pPr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F7A52-D69D-4EF5-BCFC-9178A1C07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3615A-681C-4054-9796-17B908FD6B46}" type="datetimeFigureOut">
              <a:rPr lang="en-US"/>
              <a:pPr>
                <a:defRPr/>
              </a:pPr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1F317-9646-438B-9F26-944F19C29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68A2F-C78A-4FA4-8919-AE2B39FEC96C}" type="datetimeFigureOut">
              <a:rPr lang="en-US"/>
              <a:pPr>
                <a:defRPr/>
              </a:pPr>
              <a:t>2/26/2013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A3A5F-9E87-431E-92D2-C08F6D2F7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9D48B-8AC3-4E91-B0AB-15AD69F645B9}" type="datetimeFigureOut">
              <a:rPr lang="en-US"/>
              <a:pPr>
                <a:defRPr/>
              </a:pPr>
              <a:t>2/26/2013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66C50-E6C4-4231-BF45-006C53DE5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1ACA-152C-4CB9-8733-6C59B92C510C}" type="datetimeFigureOut">
              <a:rPr lang="en-US"/>
              <a:pPr>
                <a:defRPr/>
              </a:pPr>
              <a:t>2/26/2013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838B6-79A9-40C4-A609-C43E4D09A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AE59E-CED7-4E4C-8DF2-E21058B2F6E9}" type="datetimeFigureOut">
              <a:rPr lang="en-US"/>
              <a:pPr>
                <a:defRPr/>
              </a:pPr>
              <a:t>2/26/2013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C7B42-66B4-496B-8FEF-C4C8986B5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0A6FD-BBB0-42FD-AF2A-EE4F79CE5060}" type="datetimeFigureOut">
              <a:rPr lang="en-US"/>
              <a:pPr>
                <a:defRPr/>
              </a:pPr>
              <a:t>2/26/2013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CC026-278B-46D3-A8BA-AFED36306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26D9C-02B0-47D6-B16B-AF227A48E51A}" type="datetimeFigureOut">
              <a:rPr lang="en-US"/>
              <a:pPr>
                <a:defRPr/>
              </a:pPr>
              <a:t>2/26/2013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D861F-54DC-46D8-85C2-079DD2917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A96106-8729-4F01-BFD9-43D422C57C1D}" type="datetimeFigureOut">
              <a:rPr lang="en-US"/>
              <a:pPr>
                <a:defRPr/>
              </a:pPr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25CEFD-ACF4-4E90-AF03-227F2AAAA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airstash.net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Overdrive-Pro-Prepaid-Hotspot-Virgin/dp/B008A0NUHC/ref=sr_1_14?ie=UTF8&amp;qid=1353956129&amp;sr=8-14&amp;keywords=overdriv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maflt.org/estante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ioskevangelism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oskevangelism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mazon.com/Overdrive-Pro-Prepaid-Hotspot-Virgin/dp/B008A0NUHC/ref=sr_1_14?ie=UTF8&amp;qid=1353956129&amp;sr=8-14&amp;keywords=overdriv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amazon.com/Seagate-Satellite-Wireless-External-STBF500101/dp/B004Z0S7K6/ref=sr_1_3?ie=UTF8&amp;qid=1353956086&amp;sr=8-3&amp;keywords=wi-driv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amazon.com/Maxell-AirStash-Expandable-Capacity-Wireless/dp/B006473T9M/ref=sr_1_1?s=electronics&amp;ie=UTF8&amp;qid=1353997602&amp;sr=1-1&amp;keywords=AirStash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14339" name="Picture 3" descr="offthegri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0" y="838200"/>
            <a:ext cx="914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800" b="1">
                <a:latin typeface="Calibri" pitchFamily="34" charset="0"/>
              </a:rPr>
              <a:t>Mobile Ministry…</a:t>
            </a:r>
            <a:endParaRPr lang="en-US" sz="6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2"/>
          <p:cNvSpPr txBox="1">
            <a:spLocks noChangeArrowheads="1"/>
          </p:cNvSpPr>
          <p:nvPr/>
        </p:nvSpPr>
        <p:spPr bwMode="auto">
          <a:xfrm>
            <a:off x="4343400" y="1371600"/>
            <a:ext cx="43434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Calibri" pitchFamily="34" charset="0"/>
              </a:rPr>
              <a:t>Maxell AirStash</a:t>
            </a:r>
          </a:p>
          <a:p>
            <a:pPr algn="ctr"/>
            <a:r>
              <a:rPr lang="en-US" sz="3600">
                <a:latin typeface="Calibri" pitchFamily="34" charset="0"/>
              </a:rPr>
              <a:t>Expandable Wireless Flash Drive</a:t>
            </a:r>
            <a:endParaRPr lang="en-US" sz="400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4038600"/>
            <a:ext cx="693420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Give it a Try!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latin typeface="+mn-lt"/>
                <a:cs typeface="+mn-cs"/>
              </a:rPr>
              <a:t>Connect to the </a:t>
            </a:r>
            <a:r>
              <a:rPr lang="en-US" sz="2400" dirty="0" err="1">
                <a:latin typeface="+mn-lt"/>
                <a:cs typeface="+mn-cs"/>
              </a:rPr>
              <a:t>AirStash</a:t>
            </a:r>
            <a:r>
              <a:rPr lang="en-US" sz="2400" dirty="0">
                <a:latin typeface="+mn-lt"/>
                <a:cs typeface="+mn-cs"/>
              </a:rPr>
              <a:t> Wi-Fi signal, then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latin typeface="+mn-lt"/>
                <a:cs typeface="+mn-cs"/>
              </a:rPr>
              <a:t>Install &amp; open the </a:t>
            </a:r>
            <a:r>
              <a:rPr lang="en-US" sz="2400" dirty="0" err="1">
                <a:latin typeface="+mn-lt"/>
                <a:cs typeface="+mn-cs"/>
              </a:rPr>
              <a:t>AirStash</a:t>
            </a:r>
            <a:r>
              <a:rPr lang="en-US" sz="2400" dirty="0">
                <a:latin typeface="+mn-lt"/>
                <a:cs typeface="+mn-cs"/>
              </a:rPr>
              <a:t> app for Android or </a:t>
            </a:r>
            <a:r>
              <a:rPr lang="en-US" sz="2400" dirty="0" err="1">
                <a:latin typeface="+mn-lt"/>
                <a:cs typeface="+mn-cs"/>
              </a:rPr>
              <a:t>iOS</a:t>
            </a:r>
            <a:r>
              <a:rPr lang="en-US" sz="2400" dirty="0">
                <a:latin typeface="+mn-lt"/>
                <a:cs typeface="+mn-cs"/>
              </a:rPr>
              <a:t/>
            </a:r>
            <a:br>
              <a:rPr lang="en-US" sz="2400" dirty="0">
                <a:latin typeface="+mn-lt"/>
                <a:cs typeface="+mn-cs"/>
              </a:rPr>
            </a:br>
            <a:r>
              <a:rPr lang="en-US" sz="2400" dirty="0">
                <a:latin typeface="+mn-lt"/>
                <a:cs typeface="+mn-cs"/>
              </a:rPr>
              <a:t>or</a:t>
            </a:r>
            <a:br>
              <a:rPr lang="en-US" sz="2400" dirty="0">
                <a:latin typeface="+mn-lt"/>
                <a:cs typeface="+mn-cs"/>
              </a:rPr>
            </a:br>
            <a:r>
              <a:rPr lang="en-US" sz="2400" dirty="0">
                <a:latin typeface="+mn-lt"/>
                <a:cs typeface="+mn-cs"/>
              </a:rPr>
              <a:t>Navigate to </a:t>
            </a:r>
            <a:r>
              <a:rPr lang="en-US" sz="2400" dirty="0">
                <a:latin typeface="+mn-lt"/>
                <a:cs typeface="+mn-cs"/>
                <a:hlinkClick r:id="rId2"/>
              </a:rPr>
              <a:t>http://airstash.net</a:t>
            </a:r>
            <a:r>
              <a:rPr lang="en-US" sz="2400" dirty="0">
                <a:latin typeface="+mn-lt"/>
                <a:cs typeface="+mn-cs"/>
              </a:rPr>
              <a:t>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latin typeface="+mn-lt"/>
                <a:cs typeface="+mn-cs"/>
              </a:rPr>
              <a:t>Open the “MMF2012” folder.</a:t>
            </a:r>
            <a:endParaRPr lang="en-US" sz="1400" dirty="0">
              <a:latin typeface="+mn-lt"/>
              <a:cs typeface="+mn-cs"/>
            </a:endParaRPr>
          </a:p>
        </p:txBody>
      </p:sp>
      <p:pic>
        <p:nvPicPr>
          <p:cNvPr id="23555" name="Picture 2" descr="http://ecx.images-amazon.com/images/I/31g3fHvlqlL._SY300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1430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offthegri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Overdrive Pro 3G/4G Prepaid Mobile Hotspot (Virgin Mobil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954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4343400" y="1371600"/>
            <a:ext cx="4343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Calibri" pitchFamily="34" charset="0"/>
              </a:rPr>
              <a:t>Overdrive Pro</a:t>
            </a:r>
            <a:br>
              <a:rPr lang="en-US" sz="4400" b="1">
                <a:latin typeface="Calibri" pitchFamily="34" charset="0"/>
              </a:rPr>
            </a:br>
            <a:r>
              <a:rPr lang="en-US" sz="4400" b="1">
                <a:latin typeface="Calibri" pitchFamily="34" charset="0"/>
              </a:rPr>
              <a:t>3G/4G Mobile Hotspot</a:t>
            </a: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1295400" y="4724400"/>
            <a:ext cx="6934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Use as a prepaid mobile hotspot for internet access, </a:t>
            </a:r>
            <a:r>
              <a:rPr lang="en-US" sz="2400" b="1">
                <a:latin typeface="Calibri" pitchFamily="34" charset="0"/>
              </a:rPr>
              <a:t>OR insert a microSD card and use as a micro server offering up to 5 concurrent connections (no cost).</a:t>
            </a:r>
          </a:p>
          <a:p>
            <a:pPr algn="ctr"/>
            <a:endParaRPr lang="en-US" sz="1400">
              <a:latin typeface="Calibri" pitchFamily="34" charset="0"/>
            </a:endParaRPr>
          </a:p>
          <a:p>
            <a:pPr algn="ctr"/>
            <a:r>
              <a:rPr lang="en-US" sz="1400">
                <a:latin typeface="Calibri" pitchFamily="34" charset="0"/>
              </a:rPr>
              <a:t>Available at </a:t>
            </a:r>
            <a:r>
              <a:rPr lang="en-US" sz="1400">
                <a:latin typeface="Calibri" pitchFamily="34" charset="0"/>
                <a:hlinkClick r:id="rId3"/>
              </a:rPr>
              <a:t>Amazon.com</a:t>
            </a:r>
            <a:r>
              <a:rPr lang="en-US" sz="1400">
                <a:latin typeface="Calibri" pitchFamily="34" charset="0"/>
              </a:rPr>
              <a:t> for under $60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2"/>
          <p:cNvSpPr txBox="1">
            <a:spLocks noChangeArrowheads="1"/>
          </p:cNvSpPr>
          <p:nvPr/>
        </p:nvSpPr>
        <p:spPr bwMode="auto">
          <a:xfrm>
            <a:off x="4343400" y="1371600"/>
            <a:ext cx="434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Calibri" pitchFamily="34" charset="0"/>
              </a:rPr>
              <a:t>Wi-Fi Direct</a:t>
            </a:r>
          </a:p>
        </p:txBody>
      </p:sp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990600" y="4419600"/>
            <a:ext cx="7239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Wi-Fi Direct is a new technology for setting up peer-to-peer wireless networks between multiple devices. It is easy to set up, secure, fast, and has a range of up 200 feet.  It is ideal for quickly sharing large files such as videos.</a:t>
            </a:r>
            <a:endParaRPr lang="en-US" sz="1400">
              <a:latin typeface="Calibri" pitchFamily="34" charset="0"/>
            </a:endParaRPr>
          </a:p>
        </p:txBody>
      </p:sp>
      <p:pic>
        <p:nvPicPr>
          <p:cNvPr id="25603" name="Picture 4" descr="http://embedsoftdev.com/wp-content/uploads/2010/11/nokia_wifi_direc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47625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2"/>
          <p:cNvSpPr txBox="1">
            <a:spLocks noChangeArrowheads="1"/>
          </p:cNvSpPr>
          <p:nvPr/>
        </p:nvSpPr>
        <p:spPr bwMode="auto">
          <a:xfrm>
            <a:off x="4343400" y="1371600"/>
            <a:ext cx="4343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Calibri" pitchFamily="34" charset="0"/>
              </a:rPr>
              <a:t>The Mighty Micro!</a:t>
            </a:r>
          </a:p>
        </p:txBody>
      </p:sp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1295400" y="4724400"/>
            <a:ext cx="6934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Most tablets and nearly every non-iPhone on the planet can utilize these tiny, high-capacity, low-cost, easy-to-distribute memory cards. A 2GB card with SD card adapter can be found for $5 or less.</a:t>
            </a:r>
            <a:endParaRPr lang="en-US" sz="2400" b="1">
              <a:latin typeface="Calibri" pitchFamily="34" charset="0"/>
            </a:endParaRPr>
          </a:p>
        </p:txBody>
      </p:sp>
      <p:pic>
        <p:nvPicPr>
          <p:cNvPr id="26627" name="Picture 2" descr="http://ecx.images-amazon.com/images/I/41cSqzyR5dL._SY3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3"/>
          <p:cNvSpPr txBox="1">
            <a:spLocks noChangeArrowheads="1"/>
          </p:cNvSpPr>
          <p:nvPr/>
        </p:nvSpPr>
        <p:spPr bwMode="auto">
          <a:xfrm>
            <a:off x="1295400" y="4724400"/>
            <a:ext cx="6934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A variety of hidden storage gadgets are available for concealing microSD cards.  These range from coins to pens and much more.</a:t>
            </a:r>
            <a:endParaRPr lang="en-US" sz="2400" b="1">
              <a:latin typeface="Calibri" pitchFamily="34" charset="0"/>
            </a:endParaRPr>
          </a:p>
        </p:txBody>
      </p:sp>
      <p:pic>
        <p:nvPicPr>
          <p:cNvPr id="27650" name="Picture 2" descr="US Mint Quarter - Micro SD Card Covert Coin - Secret Compartment US Quar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4343400" y="1371600"/>
            <a:ext cx="4343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Calibri" pitchFamily="34" charset="0"/>
              </a:rPr>
              <a:t>microSD cards are easy to conceal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3"/>
          <p:cNvSpPr txBox="1">
            <a:spLocks noChangeArrowheads="1"/>
          </p:cNvSpPr>
          <p:nvPr/>
        </p:nvSpPr>
        <p:spPr bwMode="auto">
          <a:xfrm>
            <a:off x="1295400" y="4724400"/>
            <a:ext cx="6934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Touted as the next big thing in mobile technology, NFC is an enhanced version of RFID technology. With a narrow range of around 4”, it is designed for fast, secure data sharing.</a:t>
            </a:r>
            <a:endParaRPr lang="en-US" sz="2400" b="1">
              <a:latin typeface="Calibri" pitchFamily="34" charset="0"/>
            </a:endParaRPr>
          </a:p>
        </p:txBody>
      </p:sp>
      <p:pic>
        <p:nvPicPr>
          <p:cNvPr id="28674" name="Picture 2" descr="http://2.bp.blogspot.com/-CH1hQwAV_rI/UFrFQiATWtI/AAAAAAAAAiA/J5p3yMR-MhQ/s1600/what-is-nf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38200"/>
            <a:ext cx="47625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4343400" y="1371600"/>
            <a:ext cx="4343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Calibri" pitchFamily="34" charset="0"/>
              </a:rPr>
              <a:t>NFC</a:t>
            </a:r>
          </a:p>
          <a:p>
            <a:pPr algn="ctr"/>
            <a:r>
              <a:rPr lang="en-US" sz="1200">
                <a:latin typeface="Calibri" pitchFamily="34" charset="0"/>
              </a:rPr>
              <a:t/>
            </a:r>
            <a:br>
              <a:rPr lang="en-US" sz="1200">
                <a:latin typeface="Calibri" pitchFamily="34" charset="0"/>
              </a:rPr>
            </a:br>
            <a:r>
              <a:rPr lang="en-US" sz="3200">
                <a:latin typeface="Calibri" pitchFamily="34" charset="0"/>
              </a:rPr>
              <a:t>Near Field</a:t>
            </a:r>
            <a:br>
              <a:rPr lang="en-US" sz="3200">
                <a:latin typeface="Calibri" pitchFamily="34" charset="0"/>
              </a:rPr>
            </a:br>
            <a:r>
              <a:rPr lang="en-US" sz="3200">
                <a:latin typeface="Calibri" pitchFamily="34" charset="0"/>
              </a:rPr>
              <a:t>Communications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3"/>
          <p:cNvSpPr txBox="1">
            <a:spLocks noChangeArrowheads="1"/>
          </p:cNvSpPr>
          <p:nvPr/>
        </p:nvSpPr>
        <p:spPr bwMode="auto">
          <a:xfrm>
            <a:off x="1295400" y="4724400"/>
            <a:ext cx="6934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Much of the world is far more Bluetooth savvy than those of us in America. Nearly 90% of phones being shipped today globally are Bluetooth-enabled.  Every cross-cultural worker today should get familiar with how to use bluetooth to share media.</a:t>
            </a:r>
            <a:endParaRPr lang="en-US" sz="2400" b="1">
              <a:latin typeface="Calibri" pitchFamily="34" charset="0"/>
            </a:endParaRPr>
          </a:p>
        </p:txBody>
      </p:sp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4343400" y="1371600"/>
            <a:ext cx="4343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Calibri" pitchFamily="34" charset="0"/>
              </a:rPr>
              <a:t>Bluetooth</a:t>
            </a:r>
          </a:p>
          <a:p>
            <a:pPr algn="ctr"/>
            <a:r>
              <a:rPr lang="en-US" sz="4400" b="1">
                <a:latin typeface="Calibri" pitchFamily="34" charset="0"/>
              </a:rPr>
              <a:t>File Transfer</a:t>
            </a:r>
          </a:p>
        </p:txBody>
      </p:sp>
      <p:pic>
        <p:nvPicPr>
          <p:cNvPr id="30723" name="Picture 2" descr="https://encrypted-tbn0.gstatic.com/images?q=tbn:ANd9GcQsFUKj0Z7sgdeGTj0bTSKNifdKbO4apku9nh9Hwxg4qV6dYl5E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192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25" y="2382838"/>
            <a:ext cx="8855075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2590800" y="304800"/>
            <a:ext cx="4343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Calibri" pitchFamily="34" charset="0"/>
              </a:rPr>
              <a:t>Bluetooth</a:t>
            </a:r>
          </a:p>
          <a:p>
            <a:pPr algn="ctr"/>
            <a:r>
              <a:rPr lang="en-US" sz="4400" b="1">
                <a:latin typeface="Calibri" pitchFamily="34" charset="0"/>
              </a:rPr>
              <a:t>Broadcasting</a:t>
            </a:r>
          </a:p>
        </p:txBody>
      </p:sp>
      <p:pic>
        <p:nvPicPr>
          <p:cNvPr id="31747" name="Picture 2" descr="https://encrypted-tbn0.gstatic.com/images?q=tbn:ANd9GcQsFUKj0Z7sgdeGTj0bTSKNifdKbO4apku9nh9Hwxg4qV6dYl5E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3"/>
          <p:cNvSpPr txBox="1">
            <a:spLocks noChangeArrowheads="1"/>
          </p:cNvSpPr>
          <p:nvPr/>
        </p:nvSpPr>
        <p:spPr bwMode="auto">
          <a:xfrm>
            <a:off x="1295400" y="4724400"/>
            <a:ext cx="6934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Rugged, ultra-lightweight solar panel and battery charger.  Prices begin at around $75 (depending on the size and capacity of the solar charger).</a:t>
            </a:r>
            <a:endParaRPr lang="en-US" sz="2400" b="1">
              <a:latin typeface="Calibri" pitchFamily="34" charset="0"/>
            </a:endParaRPr>
          </a:p>
        </p:txBody>
      </p:sp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4343400" y="1371600"/>
            <a:ext cx="4343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Calibri" pitchFamily="34" charset="0"/>
              </a:rPr>
              <a:t>Goal Zero</a:t>
            </a:r>
          </a:p>
          <a:p>
            <a:pPr algn="ctr"/>
            <a:r>
              <a:rPr lang="en-US" sz="1200">
                <a:latin typeface="Calibri" pitchFamily="34" charset="0"/>
              </a:rPr>
              <a:t/>
            </a:r>
            <a:br>
              <a:rPr lang="en-US" sz="1200">
                <a:latin typeface="Calibri" pitchFamily="34" charset="0"/>
              </a:rPr>
            </a:br>
            <a:r>
              <a:rPr lang="en-US" sz="3200">
                <a:latin typeface="Calibri" pitchFamily="34" charset="0"/>
              </a:rPr>
              <a:t>Solar Charger for</a:t>
            </a:r>
            <a:br>
              <a:rPr lang="en-US" sz="3200">
                <a:latin typeface="Calibri" pitchFamily="34" charset="0"/>
              </a:rPr>
            </a:br>
            <a:r>
              <a:rPr lang="en-US" sz="3200">
                <a:latin typeface="Calibri" pitchFamily="34" charset="0"/>
              </a:rPr>
              <a:t>Mobile Devices</a:t>
            </a:r>
          </a:p>
        </p:txBody>
      </p:sp>
      <p:pic>
        <p:nvPicPr>
          <p:cNvPr id="3277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95400"/>
            <a:ext cx="40290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0" y="838200"/>
            <a:ext cx="914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800" b="1">
                <a:latin typeface="Calibri" pitchFamily="34" charset="0"/>
              </a:rPr>
              <a:t>Why?</a:t>
            </a:r>
            <a:endParaRPr lang="en-US" sz="6600">
              <a:latin typeface="Calibri" pitchFamily="34" charset="0"/>
            </a:endParaRPr>
          </a:p>
        </p:txBody>
      </p:sp>
      <p:pic>
        <p:nvPicPr>
          <p:cNvPr id="15362" name="Picture 4" descr="offthegri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"/>
          <p:cNvSpPr txBox="1">
            <a:spLocks noChangeArrowheads="1"/>
          </p:cNvSpPr>
          <p:nvPr/>
        </p:nvSpPr>
        <p:spPr bwMode="auto">
          <a:xfrm>
            <a:off x="1600200" y="4876800"/>
            <a:ext cx="6324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Calibri" pitchFamily="34" charset="0"/>
              </a:rPr>
              <a:t>MAF-LT</a:t>
            </a:r>
            <a:endParaRPr lang="en-US" sz="2800">
              <a:latin typeface="Calibri" pitchFamily="34" charset="0"/>
            </a:endParaRPr>
          </a:p>
          <a:p>
            <a:pPr algn="ctr"/>
            <a:r>
              <a:rPr lang="en-US" sz="2800">
                <a:latin typeface="Calibri" pitchFamily="34" charset="0"/>
                <a:hlinkClick r:id="rId2"/>
              </a:rPr>
              <a:t>www.maflt.org/estante</a:t>
            </a:r>
            <a:r>
              <a:rPr lang="en-US" sz="2800">
                <a:latin typeface="Calibri" pitchFamily="34" charset="0"/>
              </a:rPr>
              <a:t> </a:t>
            </a:r>
            <a:endParaRPr lang="en-US" sz="2400">
              <a:latin typeface="Calibri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447800"/>
            <a:ext cx="42386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52400"/>
            <a:ext cx="3848100" cy="65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8600"/>
            <a:ext cx="3810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384016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2400"/>
            <a:ext cx="384016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3"/>
          <p:cNvSpPr txBox="1">
            <a:spLocks noChangeArrowheads="1"/>
          </p:cNvSpPr>
          <p:nvPr/>
        </p:nvSpPr>
        <p:spPr bwMode="auto">
          <a:xfrm>
            <a:off x="0" y="838200"/>
            <a:ext cx="914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800" b="1">
                <a:latin typeface="Calibri" pitchFamily="34" charset="0"/>
              </a:rPr>
              <a:t>Examples</a:t>
            </a:r>
            <a:endParaRPr lang="en-US" sz="6600">
              <a:latin typeface="Calibri" pitchFamily="34" charset="0"/>
            </a:endParaRPr>
          </a:p>
        </p:txBody>
      </p:sp>
      <p:pic>
        <p:nvPicPr>
          <p:cNvPr id="38914" name="Picture 4" descr="offthegri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66738"/>
            <a:ext cx="76962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0" y="63246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  <a:hlinkClick r:id="rId4"/>
              </a:rPr>
              <a:t>www.kioskevangelism.com</a:t>
            </a:r>
            <a:r>
              <a:rPr lang="en-US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2"/>
          <p:cNvSpPr txBox="1">
            <a:spLocks noChangeArrowheads="1"/>
          </p:cNvSpPr>
          <p:nvPr/>
        </p:nvSpPr>
        <p:spPr bwMode="auto">
          <a:xfrm>
            <a:off x="0" y="63246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  <a:hlinkClick r:id="rId3"/>
              </a:rPr>
              <a:t>www.DigitalBibleSociety.com</a:t>
            </a:r>
            <a:r>
              <a:rPr lang="en-US">
                <a:latin typeface="Calibri" pitchFamily="34" charset="0"/>
              </a:rPr>
              <a:t> 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38" y="604838"/>
            <a:ext cx="82391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8200"/>
            <a:ext cx="914400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Security</a:t>
            </a:r>
            <a:br>
              <a:rPr lang="en-US" sz="8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en-US" sz="8800" b="1" dirty="0">
                <a:latin typeface="+mn-lt"/>
                <a:cs typeface="+mn-cs"/>
              </a:rPr>
              <a:t>Questions</a:t>
            </a:r>
            <a:endParaRPr lang="en-US" sz="6600" dirty="0">
              <a:latin typeface="+mn-lt"/>
              <a:cs typeface="+mn-cs"/>
            </a:endParaRPr>
          </a:p>
        </p:txBody>
      </p:sp>
      <p:pic>
        <p:nvPicPr>
          <p:cNvPr id="44034" name="Picture 4" descr="offthegri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s://encrypted-tbn1.gstatic.com/images?q=tbn:ANd9GcTJclhqAGtQata3uBa3g-oSzrDD8W2Zlwk72K74FpI8Iu99ps2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200400"/>
            <a:ext cx="381000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0" y="838200"/>
            <a:ext cx="914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800" b="1">
                <a:latin typeface="Calibri" pitchFamily="34" charset="0"/>
              </a:rPr>
              <a:t>Why?</a:t>
            </a:r>
            <a:endParaRPr lang="en-US" sz="6600">
              <a:latin typeface="Calibri" pitchFamily="34" charset="0"/>
            </a:endParaRPr>
          </a:p>
        </p:txBody>
      </p:sp>
      <p:pic>
        <p:nvPicPr>
          <p:cNvPr id="16387" name="Picture 4" descr="offthegr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s://encrypted-tbn1.gstatic.com/images?q=tbn:ANd9GcTJclhqAGtQata3uBa3g-oSzrDD8W2Zlwk72K74FpI8Iu99ps2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200400"/>
            <a:ext cx="381000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4" descr="http://images.gizmag.com/hero/no-servi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352800"/>
            <a:ext cx="3794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0" y="838200"/>
            <a:ext cx="914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800" b="1">
                <a:latin typeface="Calibri" pitchFamily="34" charset="0"/>
              </a:rPr>
              <a:t>Why?</a:t>
            </a:r>
            <a:endParaRPr lang="en-US" sz="6600">
              <a:latin typeface="Calibri" pitchFamily="34" charset="0"/>
            </a:endParaRPr>
          </a:p>
        </p:txBody>
      </p:sp>
      <p:pic>
        <p:nvPicPr>
          <p:cNvPr id="17412" name="Picture 4" descr="offthegri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838200"/>
            <a:ext cx="7620000" cy="4094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5400" b="1" dirty="0">
                <a:latin typeface="+mn-lt"/>
                <a:cs typeface="+mn-cs"/>
              </a:rPr>
              <a:t>Devices</a:t>
            </a: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5400" b="1" dirty="0" err="1">
                <a:latin typeface="+mn-lt"/>
                <a:cs typeface="+mn-cs"/>
              </a:rPr>
              <a:t>Estante</a:t>
            </a:r>
            <a:endParaRPr lang="en-US" sz="5400" b="1" dirty="0">
              <a:latin typeface="+mn-lt"/>
              <a:cs typeface="+mn-cs"/>
            </a:endParaRP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5400" b="1" dirty="0">
                <a:latin typeface="+mn-lt"/>
                <a:cs typeface="+mn-cs"/>
              </a:rPr>
              <a:t>Use Cases</a:t>
            </a: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5400" b="1" dirty="0">
                <a:latin typeface="+mn-lt"/>
                <a:cs typeface="+mn-cs"/>
              </a:rPr>
              <a:t>(Security) Questions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4000" dirty="0">
              <a:latin typeface="+mn-lt"/>
              <a:cs typeface="+mn-cs"/>
            </a:endParaRPr>
          </a:p>
        </p:txBody>
      </p:sp>
      <p:pic>
        <p:nvPicPr>
          <p:cNvPr id="18434" name="Picture 4" descr="offthegri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0" y="838200"/>
            <a:ext cx="914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800" b="1">
                <a:latin typeface="Calibri" pitchFamily="34" charset="0"/>
              </a:rPr>
              <a:t>How?</a:t>
            </a:r>
            <a:endParaRPr lang="en-US" sz="6600">
              <a:latin typeface="Calibri" pitchFamily="34" charset="0"/>
            </a:endParaRPr>
          </a:p>
        </p:txBody>
      </p:sp>
      <p:pic>
        <p:nvPicPr>
          <p:cNvPr id="19458" name="Picture 2" descr="offthegri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"/>
          <p:cNvSpPr txBox="1">
            <a:spLocks noChangeArrowheads="1"/>
          </p:cNvSpPr>
          <p:nvPr/>
        </p:nvSpPr>
        <p:spPr bwMode="auto">
          <a:xfrm>
            <a:off x="1295400" y="4724400"/>
            <a:ext cx="6934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Serves around 8 concurrent users and allows for Internet pass-through. Comes in 16GB, 32GB and 64 GB models.</a:t>
            </a:r>
            <a:endParaRPr lang="en-US" sz="2400" b="1">
              <a:latin typeface="Calibri" pitchFamily="34" charset="0"/>
            </a:endParaRPr>
          </a:p>
          <a:p>
            <a:pPr algn="ctr"/>
            <a:endParaRPr lang="en-US" sz="1400">
              <a:latin typeface="Calibri" pitchFamily="34" charset="0"/>
            </a:endParaRPr>
          </a:p>
          <a:p>
            <a:pPr algn="ctr"/>
            <a:r>
              <a:rPr lang="en-US" sz="1400">
                <a:latin typeface="Calibri" pitchFamily="34" charset="0"/>
              </a:rPr>
              <a:t>32GB model available at </a:t>
            </a:r>
            <a:r>
              <a:rPr lang="en-US" sz="1400">
                <a:latin typeface="Calibri" pitchFamily="34" charset="0"/>
                <a:hlinkClick r:id="rId2"/>
              </a:rPr>
              <a:t>Amazon.com</a:t>
            </a:r>
            <a:r>
              <a:rPr lang="en-US" sz="1400">
                <a:latin typeface="Calibri" pitchFamily="34" charset="0"/>
              </a:rPr>
              <a:t> for just $45.</a:t>
            </a:r>
          </a:p>
        </p:txBody>
      </p:sp>
      <p:pic>
        <p:nvPicPr>
          <p:cNvPr id="20482" name="Picture 2" descr="http://ecx.images-amazon.com/images/I/51HZ%2BXPXnCL._SL1200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51482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4343400" y="1371600"/>
            <a:ext cx="4343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Calibri" pitchFamily="34" charset="0"/>
              </a:rPr>
              <a:t>Kingston</a:t>
            </a:r>
          </a:p>
          <a:p>
            <a:pPr algn="ctr"/>
            <a:r>
              <a:rPr lang="en-US" sz="4400" b="1">
                <a:latin typeface="Calibri" pitchFamily="34" charset="0"/>
              </a:rPr>
              <a:t>Wi-Drive</a:t>
            </a:r>
          </a:p>
          <a:p>
            <a:pPr algn="ctr"/>
            <a:r>
              <a:rPr lang="en-US" sz="3600">
                <a:latin typeface="Calibri" pitchFamily="34" charset="0"/>
              </a:rPr>
              <a:t>Portable</a:t>
            </a:r>
            <a:br>
              <a:rPr lang="en-US" sz="3600">
                <a:latin typeface="Calibri" pitchFamily="34" charset="0"/>
              </a:rPr>
            </a:br>
            <a:r>
              <a:rPr lang="en-US" sz="3600">
                <a:latin typeface="Calibri" pitchFamily="34" charset="0"/>
              </a:rPr>
              <a:t>Wi-Fi Storage</a:t>
            </a:r>
            <a:endParaRPr lang="en-US" sz="3200">
              <a:latin typeface="Calibri" pitchFamily="34" charset="0"/>
            </a:endParaRPr>
          </a:p>
        </p:txBody>
      </p:sp>
      <p:pic>
        <p:nvPicPr>
          <p:cNvPr id="20484" name="Picture 4" descr="offthegri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2"/>
          <p:cNvSpPr txBox="1">
            <a:spLocks noChangeArrowheads="1"/>
          </p:cNvSpPr>
          <p:nvPr/>
        </p:nvSpPr>
        <p:spPr bwMode="auto">
          <a:xfrm>
            <a:off x="4343400" y="1371600"/>
            <a:ext cx="4343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Calibri" pitchFamily="34" charset="0"/>
              </a:rPr>
              <a:t>Seagate GoFlex</a:t>
            </a:r>
            <a:br>
              <a:rPr lang="en-US" sz="4400" b="1">
                <a:latin typeface="Calibri" pitchFamily="34" charset="0"/>
              </a:rPr>
            </a:br>
            <a:r>
              <a:rPr lang="en-US" sz="4400" b="1">
                <a:latin typeface="Calibri" pitchFamily="34" charset="0"/>
              </a:rPr>
              <a:t>Satellite</a:t>
            </a:r>
          </a:p>
          <a:p>
            <a:pPr algn="ctr"/>
            <a:r>
              <a:rPr lang="en-US" sz="3600">
                <a:latin typeface="Calibri" pitchFamily="34" charset="0"/>
              </a:rPr>
              <a:t>Mobile Wireless Storage</a:t>
            </a:r>
            <a:endParaRPr lang="en-US" sz="4400">
              <a:latin typeface="Calibri" pitchFamily="34" charset="0"/>
            </a:endParaRPr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1295400" y="4724400"/>
            <a:ext cx="6934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500GB drive serves up to 10 users concurrently and can stream HD video up 30 feet or more.  Works with Android and iOS devices, laptops, and more.</a:t>
            </a:r>
            <a:endParaRPr lang="en-US" sz="2400" b="1">
              <a:latin typeface="Calibri" pitchFamily="34" charset="0"/>
            </a:endParaRPr>
          </a:p>
          <a:p>
            <a:pPr algn="ctr"/>
            <a:endParaRPr lang="en-US" sz="1400">
              <a:latin typeface="Calibri" pitchFamily="34" charset="0"/>
            </a:endParaRPr>
          </a:p>
          <a:p>
            <a:pPr algn="ctr"/>
            <a:r>
              <a:rPr lang="en-US" sz="1400">
                <a:latin typeface="Calibri" pitchFamily="34" charset="0"/>
              </a:rPr>
              <a:t>Available at </a:t>
            </a:r>
            <a:r>
              <a:rPr lang="en-US" sz="1400">
                <a:latin typeface="Calibri" pitchFamily="34" charset="0"/>
                <a:hlinkClick r:id="rId2"/>
              </a:rPr>
              <a:t>Amazon.com</a:t>
            </a:r>
            <a:r>
              <a:rPr lang="en-US" sz="1400">
                <a:latin typeface="Calibri" pitchFamily="34" charset="0"/>
              </a:rPr>
              <a:t> for $99.</a:t>
            </a:r>
          </a:p>
        </p:txBody>
      </p:sp>
      <p:pic>
        <p:nvPicPr>
          <p:cNvPr id="21507" name="Picture 2" descr="Seagate GoFlex Satellite Mobile Wireless Storage 500 GB USB 3.0 External Hard Drive STBF500101 Bl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offthegri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2"/>
          <p:cNvSpPr txBox="1">
            <a:spLocks noChangeArrowheads="1"/>
          </p:cNvSpPr>
          <p:nvPr/>
        </p:nvSpPr>
        <p:spPr bwMode="auto">
          <a:xfrm>
            <a:off x="4343400" y="1371600"/>
            <a:ext cx="43434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Calibri" pitchFamily="34" charset="0"/>
              </a:rPr>
              <a:t>Maxell AirStash</a:t>
            </a:r>
          </a:p>
          <a:p>
            <a:pPr algn="ctr"/>
            <a:r>
              <a:rPr lang="en-US" sz="3600">
                <a:latin typeface="Calibri" pitchFamily="34" charset="0"/>
              </a:rPr>
              <a:t>Expandable Wireless Flash Drive</a:t>
            </a:r>
            <a:endParaRPr lang="en-US" sz="4000">
              <a:latin typeface="Calibri" pitchFamily="34" charset="0"/>
            </a:endParaRP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1295400" y="4191000"/>
            <a:ext cx="6934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Uses SD cards for ease of use and affordable memory upgrades. Supports Internet pass-through. Can stream HD video and serve up to 9 concurrent users.</a:t>
            </a:r>
            <a:endParaRPr lang="en-US" sz="2400" b="1">
              <a:latin typeface="Calibri" pitchFamily="34" charset="0"/>
            </a:endParaRPr>
          </a:p>
          <a:p>
            <a:pPr algn="ctr"/>
            <a:endParaRPr lang="en-US" sz="1400">
              <a:latin typeface="Calibri" pitchFamily="34" charset="0"/>
            </a:endParaRPr>
          </a:p>
          <a:p>
            <a:pPr algn="ctr"/>
            <a:r>
              <a:rPr lang="en-US" sz="1400">
                <a:latin typeface="Calibri" pitchFamily="34" charset="0"/>
              </a:rPr>
              <a:t>Available at </a:t>
            </a:r>
            <a:r>
              <a:rPr lang="en-US" sz="1400">
                <a:latin typeface="Calibri" pitchFamily="34" charset="0"/>
                <a:hlinkClick r:id="rId2"/>
              </a:rPr>
              <a:t>Amazon.com</a:t>
            </a:r>
            <a:r>
              <a:rPr lang="en-US" sz="1400">
                <a:latin typeface="Calibri" pitchFamily="34" charset="0"/>
              </a:rPr>
              <a:t> for under $130.</a:t>
            </a:r>
          </a:p>
        </p:txBody>
      </p:sp>
      <p:pic>
        <p:nvPicPr>
          <p:cNvPr id="22531" name="Picture 2" descr="http://ecx.images-amazon.com/images/I/31g3fHvlqlL._SY300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1430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offthegri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32&quot;&gt;&lt;object type=&quot;3&quot; unique_id=&quot;10133&quot;&gt;&lt;property id=&quot;20148&quot; value=&quot;5&quot;/&gt;&lt;property id=&quot;20300&quot; value=&quot;Slide 1&quot;/&gt;&lt;property id=&quot;20307&quot; value=&quot;256&quot;/&gt;&lt;/object&gt;&lt;object type=&quot;3&quot; unique_id=&quot;10134&quot;&gt;&lt;property id=&quot;20148&quot; value=&quot;5&quot;/&gt;&lt;property id=&quot;20300&quot; value=&quot;Slide 7&quot;/&gt;&lt;property id=&quot;20307&quot; value=&quot;258&quot;/&gt;&lt;/object&gt;&lt;object type=&quot;3&quot; unique_id=&quot;10135&quot;&gt;&lt;property id=&quot;20148&quot; value=&quot;5&quot;/&gt;&lt;property id=&quot;20300&quot; value=&quot;Slide 8&quot;/&gt;&lt;property id=&quot;20307&quot; value=&quot;259&quot;/&gt;&lt;/object&gt;&lt;object type=&quot;3&quot; unique_id=&quot;10136&quot;&gt;&lt;property id=&quot;20148&quot; value=&quot;5&quot;/&gt;&lt;property id=&quot;20300&quot; value=&quot;Slide 9&quot;/&gt;&lt;property id=&quot;20307&quot; value=&quot;260&quot;/&gt;&lt;/object&gt;&lt;object type=&quot;3&quot; unique_id=&quot;10137&quot;&gt;&lt;property id=&quot;20148&quot; value=&quot;5&quot;/&gt;&lt;property id=&quot;20300&quot; value=&quot;Slide 11&quot;/&gt;&lt;property id=&quot;20307&quot; value=&quot;261&quot;/&gt;&lt;/object&gt;&lt;object type=&quot;3&quot; unique_id=&quot;10138&quot;&gt;&lt;property id=&quot;20148&quot; value=&quot;5&quot;/&gt;&lt;property id=&quot;20300&quot; value=&quot;Slide 13&quot;/&gt;&lt;property id=&quot;20307&quot; value=&quot;264&quot;/&gt;&lt;/object&gt;&lt;object type=&quot;3&quot; unique_id=&quot;10139&quot;&gt;&lt;property id=&quot;20148&quot; value=&quot;5&quot;/&gt;&lt;property id=&quot;20300&quot; value=&quot;Slide 14&quot;/&gt;&lt;property id=&quot;20307&quot; value=&quot;265&quot;/&gt;&lt;/object&gt;&lt;object type=&quot;3&quot; unique_id=&quot;10140&quot;&gt;&lt;property id=&quot;20148&quot; value=&quot;5&quot;/&gt;&lt;property id=&quot;20300&quot; value=&quot;Slide 16&quot;/&gt;&lt;property id=&quot;20307&quot; value=&quot;267&quot;/&gt;&lt;/object&gt;&lt;object type=&quot;3&quot; unique_id=&quot;10141&quot;&gt;&lt;property id=&quot;20148&quot; value=&quot;5&quot;/&gt;&lt;property id=&quot;20300&quot; value=&quot;Slide 15&quot;/&gt;&lt;property id=&quot;20307&quot; value=&quot;268&quot;/&gt;&lt;/object&gt;&lt;object type=&quot;3&quot; unique_id=&quot;10275&quot;&gt;&lt;property id=&quot;20148&quot; value=&quot;5&quot;/&gt;&lt;property id=&quot;20300&quot; value=&quot;Slide 2&quot;/&gt;&lt;property id=&quot;20307&quot; value=&quot;274&quot;/&gt;&lt;/object&gt;&lt;object type=&quot;3&quot; unique_id=&quot;10276&quot;&gt;&lt;property id=&quot;20148&quot; value=&quot;5&quot;/&gt;&lt;property id=&quot;20300&quot; value=&quot;Slide 3&quot;/&gt;&lt;property id=&quot;20307&quot; value=&quot;275&quot;/&gt;&lt;/object&gt;&lt;object type=&quot;3&quot; unique_id=&quot;10277&quot;&gt;&lt;property id=&quot;20148&quot; value=&quot;5&quot;/&gt;&lt;property id=&quot;20300&quot; value=&quot;Slide 4&quot;/&gt;&lt;property id=&quot;20307&quot; value=&quot;276&quot;/&gt;&lt;/object&gt;&lt;object type=&quot;3&quot; unique_id=&quot;10278&quot;&gt;&lt;property id=&quot;20148&quot; value=&quot;5&quot;/&gt;&lt;property id=&quot;20300&quot; value=&quot;Slide 5&quot;/&gt;&lt;property id=&quot;20307&quot; value=&quot;277&quot;/&gt;&lt;/object&gt;&lt;object type=&quot;3&quot; unique_id=&quot;10279&quot;&gt;&lt;property id=&quot;20148&quot; value=&quot;5&quot;/&gt;&lt;property id=&quot;20300&quot; value=&quot;Slide 12&quot;/&gt;&lt;property id=&quot;20307&quot; value=&quot;270&quot;/&gt;&lt;/object&gt;&lt;object type=&quot;3&quot; unique_id=&quot;10280&quot;&gt;&lt;property id=&quot;20148&quot; value=&quot;5&quot;/&gt;&lt;property id=&quot;20300&quot; value=&quot;Slide 24&quot;/&gt;&lt;property id=&quot;20307&quot; value=&quot;272&quot;/&gt;&lt;/object&gt;&lt;object type=&quot;3&quot; unique_id=&quot;10281&quot;&gt;&lt;property id=&quot;20148&quot; value=&quot;5&quot;/&gt;&lt;property id=&quot;20300&quot; value=&quot;Slide 25&quot;/&gt;&lt;property id=&quot;20307&quot; value=&quot;278&quot;/&gt;&lt;/object&gt;&lt;object type=&quot;3&quot; unique_id=&quot;10282&quot;&gt;&lt;property id=&quot;20148&quot; value=&quot;5&quot;/&gt;&lt;property id=&quot;20300&quot; value=&quot;Slide 17&quot;/&gt;&lt;property id=&quot;20307&quot; value=&quot;271&quot;/&gt;&lt;/object&gt;&lt;object type=&quot;3&quot; unique_id=&quot;10283&quot;&gt;&lt;property id=&quot;20148&quot; value=&quot;5&quot;/&gt;&lt;property id=&quot;20300&quot; value=&quot;Slide 18&quot;/&gt;&lt;property id=&quot;20307&quot; value=&quot;269&quot;/&gt;&lt;/object&gt;&lt;object type=&quot;3&quot; unique_id=&quot;10526&quot;&gt;&lt;property id=&quot;20148&quot; value=&quot;5&quot;/&gt;&lt;property id=&quot;20300&quot; value=&quot;Slide 6&quot;/&gt;&lt;property id=&quot;20307&quot; value=&quot;282&quot;/&gt;&lt;/object&gt;&lt;object type=&quot;3&quot; unique_id=&quot;10527&quot;&gt;&lt;property id=&quot;20148&quot; value=&quot;5&quot;/&gt;&lt;property id=&quot;20300&quot; value=&quot;Slide 10&quot;/&gt;&lt;property id=&quot;20307&quot; value=&quot;283&quot;/&gt;&lt;/object&gt;&lt;object type=&quot;3&quot; unique_id=&quot;10528&quot;&gt;&lt;property id=&quot;20148&quot; value=&quot;5&quot;/&gt;&lt;property id=&quot;20300&quot; value=&quot;Slide 19&quot;/&gt;&lt;property id=&quot;20307&quot; value=&quot;284&quot;/&gt;&lt;/object&gt;&lt;object type=&quot;3&quot; unique_id=&quot;10529&quot;&gt;&lt;property id=&quot;20148&quot; value=&quot;5&quot;/&gt;&lt;property id=&quot;20300&quot; value=&quot;Slide 20&quot;/&gt;&lt;property id=&quot;20307&quot; value=&quot;281&quot;/&gt;&lt;/object&gt;&lt;object type=&quot;3&quot; unique_id=&quot;10530&quot;&gt;&lt;property id=&quot;20148&quot; value=&quot;5&quot;/&gt;&lt;property id=&quot;20300&quot; value=&quot;Slide 21&quot;/&gt;&lt;property id=&quot;20307&quot; value=&quot;279&quot;/&gt;&lt;/object&gt;&lt;object type=&quot;3&quot; unique_id=&quot;10531&quot;&gt;&lt;property id=&quot;20148&quot; value=&quot;5&quot;/&gt;&lt;property id=&quot;20300&quot; value=&quot;Slide 22&quot;/&gt;&lt;property id=&quot;20307&quot; value=&quot;280&quot;/&gt;&lt;/object&gt;&lt;object type=&quot;3&quot; unique_id=&quot;10532&quot;&gt;&lt;property id=&quot;20148&quot; value=&quot;5&quot;/&gt;&lt;property id=&quot;20300&quot; value=&quot;Slide 23&quot;/&gt;&lt;property id=&quot;20307&quot; value=&quot;286&quot;/&gt;&lt;/object&gt;&lt;object type=&quot;3&quot; unique_id=&quot;10533&quot;&gt;&lt;property id=&quot;20148&quot; value=&quot;5&quot;/&gt;&lt;property id=&quot;20300&quot; value=&quot;Slide 26&quot;/&gt;&lt;property id=&quot;20307&quot; value=&quot;287&quot;/&gt;&lt;/object&gt;&lt;object type=&quot;3&quot; unique_id=&quot;10534&quot;&gt;&lt;property id=&quot;20148&quot; value=&quot;5&quot;/&gt;&lt;property id=&quot;20300&quot; value=&quot;Slide 27&quot;/&gt;&lt;property id=&quot;20307&quot; value=&quot;285&quot;/&gt;&lt;/object&gt;&lt;/object&gt;&lt;object type=&quot;8&quot; unique_id=&quot;10154&quot;&gt;&lt;/object&gt;&lt;/object&gt;&lt;/database&gt;"/>
  <p:tag name="SECTOMILLISECCONVERTED" val="1"/>
  <p:tag name="ISPRING_RESOURCE_PATHS_HASH_2" val="f2fb647b75cf9b6bde31131609238e012d85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3706</TotalTime>
  <Words>543</Words>
  <Application>Microsoft Office PowerPoint</Application>
  <PresentationFormat>On-screen Show (4:3)</PresentationFormat>
  <Paragraphs>73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Calibri</vt:lpstr>
      <vt:lpstr>Arial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Brad Stoops</dc:creator>
  <cp:lastModifiedBy>bob</cp:lastModifiedBy>
  <cp:revision>7</cp:revision>
  <dcterms:created xsi:type="dcterms:W3CDTF">2012-11-27T06:06:25Z</dcterms:created>
  <dcterms:modified xsi:type="dcterms:W3CDTF">2013-02-26T23:55:55Z</dcterms:modified>
</cp:coreProperties>
</file>